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27" r:id="rId4"/>
    <p:sldId id="315" r:id="rId5"/>
    <p:sldId id="316" r:id="rId6"/>
    <p:sldId id="334" r:id="rId7"/>
    <p:sldId id="335" r:id="rId8"/>
    <p:sldId id="317" r:id="rId9"/>
    <p:sldId id="328" r:id="rId10"/>
    <p:sldId id="318" r:id="rId11"/>
    <p:sldId id="336" r:id="rId12"/>
    <p:sldId id="323" r:id="rId13"/>
    <p:sldId id="365" r:id="rId14"/>
    <p:sldId id="366" r:id="rId15"/>
    <p:sldId id="337" r:id="rId16"/>
    <p:sldId id="329" r:id="rId17"/>
    <p:sldId id="338" r:id="rId18"/>
    <p:sldId id="339" r:id="rId19"/>
    <p:sldId id="340" r:id="rId20"/>
    <p:sldId id="367" r:id="rId21"/>
    <p:sldId id="341" r:id="rId22"/>
    <p:sldId id="368" r:id="rId23"/>
    <p:sldId id="369" r:id="rId24"/>
    <p:sldId id="342" r:id="rId25"/>
    <p:sldId id="347" r:id="rId26"/>
    <p:sldId id="333" r:id="rId27"/>
    <p:sldId id="364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32" r:id="rId40"/>
    <p:sldId id="346" r:id="rId41"/>
    <p:sldId id="359" r:id="rId42"/>
    <p:sldId id="360" r:id="rId43"/>
    <p:sldId id="361" r:id="rId44"/>
    <p:sldId id="362" r:id="rId45"/>
    <p:sldId id="363" r:id="rId46"/>
    <p:sldId id="331" r:id="rId47"/>
    <p:sldId id="326" r:id="rId48"/>
    <p:sldId id="330" r:id="rId49"/>
    <p:sldId id="344" r:id="rId50"/>
    <p:sldId id="343" r:id="rId51"/>
    <p:sldId id="345" r:id="rId52"/>
    <p:sldId id="314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6E1"/>
    <a:srgbClr val="57A7E9"/>
    <a:srgbClr val="91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3056333" y="1150609"/>
            <a:ext cx="5866058" cy="1971450"/>
            <a:chOff x="4296000" y="1509721"/>
            <a:chExt cx="3600000" cy="3600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solidFill>
              <a:srgbClr val="198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690375"/>
              <a:chOff x="4556125" y="3001249"/>
              <a:chExt cx="3600000" cy="2690375"/>
            </a:xfrm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13286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8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065926" y="1951915"/>
            <a:ext cx="34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WEB MES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4725" y="3420280"/>
            <a:ext cx="5373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TEAM KINGDOM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5832" y="402845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8585" y="336049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4" name="Picture 2" descr="C:\Users\SHY-702-15\Desktop\Git\ERPProject\문서파일보관용\최종문서용\kingdomlogo_sky_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46" y="1529651"/>
            <a:ext cx="1719408" cy="16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5788" y="382798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49262" y="4514536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정 우 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리더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지 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조 경 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성 명 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최 광 성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9475213" y="4514400"/>
            <a:ext cx="24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김 은 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서 철 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장 순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이 재 원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박 상 용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2542" y="3973493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6659" y="56660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4262" y="36406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1685" y="597681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27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001" y="1881445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FC7D47D3-E60F-43B7-9EBC-4C4CE1A4D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9764" y="2324394"/>
            <a:ext cx="457541" cy="552928"/>
            <a:chOff x="2190" y="2694"/>
            <a:chExt cx="283" cy="342"/>
          </a:xfrm>
          <a:solidFill>
            <a:schemeClr val="bg1">
              <a:lumMod val="95000"/>
            </a:schemeClr>
          </a:solidFill>
        </p:grpSpPr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A9A1D037-C111-4133-A9EB-FD4D9C14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747"/>
              <a:ext cx="234" cy="289"/>
            </a:xfrm>
            <a:custGeom>
              <a:avLst/>
              <a:gdLst>
                <a:gd name="T0" fmla="*/ 482 w 2337"/>
                <a:gd name="T1" fmla="*/ 0 h 2882"/>
                <a:gd name="T2" fmla="*/ 512 w 2337"/>
                <a:gd name="T3" fmla="*/ 10 h 2882"/>
                <a:gd name="T4" fmla="*/ 530 w 2337"/>
                <a:gd name="T5" fmla="*/ 34 h 2882"/>
                <a:gd name="T6" fmla="*/ 530 w 2337"/>
                <a:gd name="T7" fmla="*/ 65 h 2882"/>
                <a:gd name="T8" fmla="*/ 512 w 2337"/>
                <a:gd name="T9" fmla="*/ 89 h 2882"/>
                <a:gd name="T10" fmla="*/ 482 w 2337"/>
                <a:gd name="T11" fmla="*/ 99 h 2882"/>
                <a:gd name="T12" fmla="*/ 219 w 2337"/>
                <a:gd name="T13" fmla="*/ 102 h 2882"/>
                <a:gd name="T14" fmla="*/ 165 w 2337"/>
                <a:gd name="T15" fmla="*/ 124 h 2882"/>
                <a:gd name="T16" fmla="*/ 125 w 2337"/>
                <a:gd name="T17" fmla="*/ 164 h 2882"/>
                <a:gd name="T18" fmla="*/ 102 w 2337"/>
                <a:gd name="T19" fmla="*/ 217 h 2882"/>
                <a:gd name="T20" fmla="*/ 100 w 2337"/>
                <a:gd name="T21" fmla="*/ 2636 h 2882"/>
                <a:gd name="T22" fmla="*/ 111 w 2337"/>
                <a:gd name="T23" fmla="*/ 2694 h 2882"/>
                <a:gd name="T24" fmla="*/ 144 w 2337"/>
                <a:gd name="T25" fmla="*/ 2740 h 2882"/>
                <a:gd name="T26" fmla="*/ 190 w 2337"/>
                <a:gd name="T27" fmla="*/ 2772 h 2882"/>
                <a:gd name="T28" fmla="*/ 248 w 2337"/>
                <a:gd name="T29" fmla="*/ 2784 h 2882"/>
                <a:gd name="T30" fmla="*/ 2119 w 2337"/>
                <a:gd name="T31" fmla="*/ 2780 h 2882"/>
                <a:gd name="T32" fmla="*/ 2173 w 2337"/>
                <a:gd name="T33" fmla="*/ 2759 h 2882"/>
                <a:gd name="T34" fmla="*/ 2213 w 2337"/>
                <a:gd name="T35" fmla="*/ 2719 h 2882"/>
                <a:gd name="T36" fmla="*/ 2236 w 2337"/>
                <a:gd name="T37" fmla="*/ 2665 h 2882"/>
                <a:gd name="T38" fmla="*/ 2239 w 2337"/>
                <a:gd name="T39" fmla="*/ 2402 h 2882"/>
                <a:gd name="T40" fmla="*/ 2248 w 2337"/>
                <a:gd name="T41" fmla="*/ 2372 h 2882"/>
                <a:gd name="T42" fmla="*/ 2273 w 2337"/>
                <a:gd name="T43" fmla="*/ 2355 h 2882"/>
                <a:gd name="T44" fmla="*/ 2303 w 2337"/>
                <a:gd name="T45" fmla="*/ 2355 h 2882"/>
                <a:gd name="T46" fmla="*/ 2328 w 2337"/>
                <a:gd name="T47" fmla="*/ 2372 h 2882"/>
                <a:gd name="T48" fmla="*/ 2337 w 2337"/>
                <a:gd name="T49" fmla="*/ 2402 h 2882"/>
                <a:gd name="T50" fmla="*/ 2334 w 2337"/>
                <a:gd name="T51" fmla="*/ 2676 h 2882"/>
                <a:gd name="T52" fmla="*/ 2310 w 2337"/>
                <a:gd name="T53" fmla="*/ 2749 h 2882"/>
                <a:gd name="T54" fmla="*/ 2265 w 2337"/>
                <a:gd name="T55" fmla="*/ 2811 h 2882"/>
                <a:gd name="T56" fmla="*/ 2203 w 2337"/>
                <a:gd name="T57" fmla="*/ 2855 h 2882"/>
                <a:gd name="T58" fmla="*/ 2130 w 2337"/>
                <a:gd name="T59" fmla="*/ 2879 h 2882"/>
                <a:gd name="T60" fmla="*/ 248 w 2337"/>
                <a:gd name="T61" fmla="*/ 2882 h 2882"/>
                <a:gd name="T62" fmla="*/ 170 w 2337"/>
                <a:gd name="T63" fmla="*/ 2870 h 2882"/>
                <a:gd name="T64" fmla="*/ 102 w 2337"/>
                <a:gd name="T65" fmla="*/ 2835 h 2882"/>
                <a:gd name="T66" fmla="*/ 48 w 2337"/>
                <a:gd name="T67" fmla="*/ 2781 h 2882"/>
                <a:gd name="T68" fmla="*/ 13 w 2337"/>
                <a:gd name="T69" fmla="*/ 2714 h 2882"/>
                <a:gd name="T70" fmla="*/ 0 w 2337"/>
                <a:gd name="T71" fmla="*/ 2636 h 2882"/>
                <a:gd name="T72" fmla="*/ 3 w 2337"/>
                <a:gd name="T73" fmla="*/ 207 h 2882"/>
                <a:gd name="T74" fmla="*/ 28 w 2337"/>
                <a:gd name="T75" fmla="*/ 133 h 2882"/>
                <a:gd name="T76" fmla="*/ 73 w 2337"/>
                <a:gd name="T77" fmla="*/ 73 h 2882"/>
                <a:gd name="T78" fmla="*/ 135 w 2337"/>
                <a:gd name="T79" fmla="*/ 27 h 2882"/>
                <a:gd name="T80" fmla="*/ 208 w 2337"/>
                <a:gd name="T81" fmla="*/ 3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2">
                  <a:moveTo>
                    <a:pt x="248" y="0"/>
                  </a:moveTo>
                  <a:lnTo>
                    <a:pt x="482" y="0"/>
                  </a:lnTo>
                  <a:lnTo>
                    <a:pt x="499" y="2"/>
                  </a:lnTo>
                  <a:lnTo>
                    <a:pt x="512" y="10"/>
                  </a:lnTo>
                  <a:lnTo>
                    <a:pt x="523" y="19"/>
                  </a:lnTo>
                  <a:lnTo>
                    <a:pt x="530" y="34"/>
                  </a:lnTo>
                  <a:lnTo>
                    <a:pt x="532" y="49"/>
                  </a:lnTo>
                  <a:lnTo>
                    <a:pt x="530" y="65"/>
                  </a:lnTo>
                  <a:lnTo>
                    <a:pt x="523" y="78"/>
                  </a:lnTo>
                  <a:lnTo>
                    <a:pt x="512" y="89"/>
                  </a:lnTo>
                  <a:lnTo>
                    <a:pt x="499" y="95"/>
                  </a:lnTo>
                  <a:lnTo>
                    <a:pt x="482" y="99"/>
                  </a:lnTo>
                  <a:lnTo>
                    <a:pt x="248" y="99"/>
                  </a:lnTo>
                  <a:lnTo>
                    <a:pt x="219" y="102"/>
                  </a:lnTo>
                  <a:lnTo>
                    <a:pt x="190" y="109"/>
                  </a:lnTo>
                  <a:lnTo>
                    <a:pt x="165" y="124"/>
                  </a:lnTo>
                  <a:lnTo>
                    <a:pt x="144" y="142"/>
                  </a:lnTo>
                  <a:lnTo>
                    <a:pt x="125" y="164"/>
                  </a:lnTo>
                  <a:lnTo>
                    <a:pt x="111" y="189"/>
                  </a:lnTo>
                  <a:lnTo>
                    <a:pt x="102" y="217"/>
                  </a:lnTo>
                  <a:lnTo>
                    <a:pt x="100" y="247"/>
                  </a:lnTo>
                  <a:lnTo>
                    <a:pt x="100" y="2636"/>
                  </a:lnTo>
                  <a:lnTo>
                    <a:pt x="102" y="2665"/>
                  </a:lnTo>
                  <a:lnTo>
                    <a:pt x="111" y="2694"/>
                  </a:lnTo>
                  <a:lnTo>
                    <a:pt x="125" y="2719"/>
                  </a:lnTo>
                  <a:lnTo>
                    <a:pt x="144" y="2740"/>
                  </a:lnTo>
                  <a:lnTo>
                    <a:pt x="165" y="2759"/>
                  </a:lnTo>
                  <a:lnTo>
                    <a:pt x="190" y="2772"/>
                  </a:lnTo>
                  <a:lnTo>
                    <a:pt x="219" y="2780"/>
                  </a:lnTo>
                  <a:lnTo>
                    <a:pt x="248" y="2784"/>
                  </a:lnTo>
                  <a:lnTo>
                    <a:pt x="2090" y="2784"/>
                  </a:lnTo>
                  <a:lnTo>
                    <a:pt x="2119" y="2780"/>
                  </a:lnTo>
                  <a:lnTo>
                    <a:pt x="2147" y="2772"/>
                  </a:lnTo>
                  <a:lnTo>
                    <a:pt x="2173" y="2759"/>
                  </a:lnTo>
                  <a:lnTo>
                    <a:pt x="2195" y="2740"/>
                  </a:lnTo>
                  <a:lnTo>
                    <a:pt x="2213" y="2719"/>
                  </a:lnTo>
                  <a:lnTo>
                    <a:pt x="2227" y="2694"/>
                  </a:lnTo>
                  <a:lnTo>
                    <a:pt x="2236" y="2665"/>
                  </a:lnTo>
                  <a:lnTo>
                    <a:pt x="2239" y="2636"/>
                  </a:lnTo>
                  <a:lnTo>
                    <a:pt x="2239" y="2402"/>
                  </a:lnTo>
                  <a:lnTo>
                    <a:pt x="2241" y="2387"/>
                  </a:lnTo>
                  <a:lnTo>
                    <a:pt x="2248" y="2372"/>
                  </a:lnTo>
                  <a:lnTo>
                    <a:pt x="2259" y="2363"/>
                  </a:lnTo>
                  <a:lnTo>
                    <a:pt x="2273" y="2355"/>
                  </a:lnTo>
                  <a:lnTo>
                    <a:pt x="2288" y="2353"/>
                  </a:lnTo>
                  <a:lnTo>
                    <a:pt x="2303" y="2355"/>
                  </a:lnTo>
                  <a:lnTo>
                    <a:pt x="2317" y="2363"/>
                  </a:lnTo>
                  <a:lnTo>
                    <a:pt x="2328" y="2372"/>
                  </a:lnTo>
                  <a:lnTo>
                    <a:pt x="2335" y="2387"/>
                  </a:lnTo>
                  <a:lnTo>
                    <a:pt x="2337" y="2402"/>
                  </a:lnTo>
                  <a:lnTo>
                    <a:pt x="2337" y="2636"/>
                  </a:lnTo>
                  <a:lnTo>
                    <a:pt x="2334" y="2676"/>
                  </a:lnTo>
                  <a:lnTo>
                    <a:pt x="2325" y="2714"/>
                  </a:lnTo>
                  <a:lnTo>
                    <a:pt x="2310" y="2749"/>
                  </a:lnTo>
                  <a:lnTo>
                    <a:pt x="2290" y="2781"/>
                  </a:lnTo>
                  <a:lnTo>
                    <a:pt x="2265" y="2811"/>
                  </a:lnTo>
                  <a:lnTo>
                    <a:pt x="2236" y="2835"/>
                  </a:lnTo>
                  <a:lnTo>
                    <a:pt x="2203" y="2855"/>
                  </a:lnTo>
                  <a:lnTo>
                    <a:pt x="2168" y="2870"/>
                  </a:lnTo>
                  <a:lnTo>
                    <a:pt x="2130" y="2879"/>
                  </a:lnTo>
                  <a:lnTo>
                    <a:pt x="2090" y="2882"/>
                  </a:lnTo>
                  <a:lnTo>
                    <a:pt x="248" y="2882"/>
                  </a:lnTo>
                  <a:lnTo>
                    <a:pt x="208" y="2879"/>
                  </a:lnTo>
                  <a:lnTo>
                    <a:pt x="170" y="2870"/>
                  </a:lnTo>
                  <a:lnTo>
                    <a:pt x="135" y="2855"/>
                  </a:lnTo>
                  <a:lnTo>
                    <a:pt x="102" y="2835"/>
                  </a:lnTo>
                  <a:lnTo>
                    <a:pt x="73" y="2811"/>
                  </a:lnTo>
                  <a:lnTo>
                    <a:pt x="48" y="2781"/>
                  </a:lnTo>
                  <a:lnTo>
                    <a:pt x="28" y="2749"/>
                  </a:lnTo>
                  <a:lnTo>
                    <a:pt x="13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3" y="169"/>
                  </a:lnTo>
                  <a:lnTo>
                    <a:pt x="28" y="133"/>
                  </a:lnTo>
                  <a:lnTo>
                    <a:pt x="48" y="101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7"/>
                  </a:lnTo>
                  <a:lnTo>
                    <a:pt x="170" y="13"/>
                  </a:lnTo>
                  <a:lnTo>
                    <a:pt x="208" y="3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DCE31C5-9B71-425C-90EE-55159637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" y="2694"/>
              <a:ext cx="233" cy="289"/>
            </a:xfrm>
            <a:custGeom>
              <a:avLst/>
              <a:gdLst>
                <a:gd name="T0" fmla="*/ 1596 w 2337"/>
                <a:gd name="T1" fmla="*/ 0 h 2883"/>
                <a:gd name="T2" fmla="*/ 1624 w 2337"/>
                <a:gd name="T3" fmla="*/ 9 h 2883"/>
                <a:gd name="T4" fmla="*/ 1643 w 2337"/>
                <a:gd name="T5" fmla="*/ 34 h 2883"/>
                <a:gd name="T6" fmla="*/ 1643 w 2337"/>
                <a:gd name="T7" fmla="*/ 64 h 2883"/>
                <a:gd name="T8" fmla="*/ 1624 w 2337"/>
                <a:gd name="T9" fmla="*/ 89 h 2883"/>
                <a:gd name="T10" fmla="*/ 1596 w 2337"/>
                <a:gd name="T11" fmla="*/ 99 h 2883"/>
                <a:gd name="T12" fmla="*/ 217 w 2337"/>
                <a:gd name="T13" fmla="*/ 101 h 2883"/>
                <a:gd name="T14" fmla="*/ 164 w 2337"/>
                <a:gd name="T15" fmla="*/ 124 h 2883"/>
                <a:gd name="T16" fmla="*/ 124 w 2337"/>
                <a:gd name="T17" fmla="*/ 164 h 2883"/>
                <a:gd name="T18" fmla="*/ 101 w 2337"/>
                <a:gd name="T19" fmla="*/ 217 h 2883"/>
                <a:gd name="T20" fmla="*/ 99 w 2337"/>
                <a:gd name="T21" fmla="*/ 2636 h 2883"/>
                <a:gd name="T22" fmla="*/ 110 w 2337"/>
                <a:gd name="T23" fmla="*/ 2693 h 2883"/>
                <a:gd name="T24" fmla="*/ 142 w 2337"/>
                <a:gd name="T25" fmla="*/ 2741 h 2883"/>
                <a:gd name="T26" fmla="*/ 189 w 2337"/>
                <a:gd name="T27" fmla="*/ 2772 h 2883"/>
                <a:gd name="T28" fmla="*/ 247 w 2337"/>
                <a:gd name="T29" fmla="*/ 2784 h 2883"/>
                <a:gd name="T30" fmla="*/ 2119 w 2337"/>
                <a:gd name="T31" fmla="*/ 2781 h 2883"/>
                <a:gd name="T32" fmla="*/ 2172 w 2337"/>
                <a:gd name="T33" fmla="*/ 2758 h 2883"/>
                <a:gd name="T34" fmla="*/ 2211 w 2337"/>
                <a:gd name="T35" fmla="*/ 2718 h 2883"/>
                <a:gd name="T36" fmla="*/ 2234 w 2337"/>
                <a:gd name="T37" fmla="*/ 2666 h 2883"/>
                <a:gd name="T38" fmla="*/ 2237 w 2337"/>
                <a:gd name="T39" fmla="*/ 757 h 2883"/>
                <a:gd name="T40" fmla="*/ 2247 w 2337"/>
                <a:gd name="T41" fmla="*/ 727 h 2883"/>
                <a:gd name="T42" fmla="*/ 2271 w 2337"/>
                <a:gd name="T43" fmla="*/ 710 h 2883"/>
                <a:gd name="T44" fmla="*/ 2303 w 2337"/>
                <a:gd name="T45" fmla="*/ 710 h 2883"/>
                <a:gd name="T46" fmla="*/ 2327 w 2337"/>
                <a:gd name="T47" fmla="*/ 727 h 2883"/>
                <a:gd name="T48" fmla="*/ 2337 w 2337"/>
                <a:gd name="T49" fmla="*/ 757 h 2883"/>
                <a:gd name="T50" fmla="*/ 2333 w 2337"/>
                <a:gd name="T51" fmla="*/ 2676 h 2883"/>
                <a:gd name="T52" fmla="*/ 2308 w 2337"/>
                <a:gd name="T53" fmla="*/ 2749 h 2883"/>
                <a:gd name="T54" fmla="*/ 2264 w 2337"/>
                <a:gd name="T55" fmla="*/ 2810 h 2883"/>
                <a:gd name="T56" fmla="*/ 2203 w 2337"/>
                <a:gd name="T57" fmla="*/ 2855 h 2883"/>
                <a:gd name="T58" fmla="*/ 2129 w 2337"/>
                <a:gd name="T59" fmla="*/ 2880 h 2883"/>
                <a:gd name="T60" fmla="*/ 247 w 2337"/>
                <a:gd name="T61" fmla="*/ 2883 h 2883"/>
                <a:gd name="T62" fmla="*/ 168 w 2337"/>
                <a:gd name="T63" fmla="*/ 2870 h 2883"/>
                <a:gd name="T64" fmla="*/ 101 w 2337"/>
                <a:gd name="T65" fmla="*/ 2835 h 2883"/>
                <a:gd name="T66" fmla="*/ 47 w 2337"/>
                <a:gd name="T67" fmla="*/ 2781 h 2883"/>
                <a:gd name="T68" fmla="*/ 11 w 2337"/>
                <a:gd name="T69" fmla="*/ 2714 h 2883"/>
                <a:gd name="T70" fmla="*/ 0 w 2337"/>
                <a:gd name="T71" fmla="*/ 2636 h 2883"/>
                <a:gd name="T72" fmla="*/ 3 w 2337"/>
                <a:gd name="T73" fmla="*/ 207 h 2883"/>
                <a:gd name="T74" fmla="*/ 27 w 2337"/>
                <a:gd name="T75" fmla="*/ 134 h 2883"/>
                <a:gd name="T76" fmla="*/ 71 w 2337"/>
                <a:gd name="T77" fmla="*/ 72 h 2883"/>
                <a:gd name="T78" fmla="*/ 133 w 2337"/>
                <a:gd name="T79" fmla="*/ 28 h 2883"/>
                <a:gd name="T80" fmla="*/ 206 w 2337"/>
                <a:gd name="T81" fmla="*/ 3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7" h="2883">
                  <a:moveTo>
                    <a:pt x="247" y="0"/>
                  </a:moveTo>
                  <a:lnTo>
                    <a:pt x="1596" y="0"/>
                  </a:lnTo>
                  <a:lnTo>
                    <a:pt x="1611" y="3"/>
                  </a:lnTo>
                  <a:lnTo>
                    <a:pt x="1624" y="9"/>
                  </a:lnTo>
                  <a:lnTo>
                    <a:pt x="1635" y="20"/>
                  </a:lnTo>
                  <a:lnTo>
                    <a:pt x="1643" y="34"/>
                  </a:lnTo>
                  <a:lnTo>
                    <a:pt x="1645" y="49"/>
                  </a:lnTo>
                  <a:lnTo>
                    <a:pt x="1643" y="64"/>
                  </a:lnTo>
                  <a:lnTo>
                    <a:pt x="1635" y="79"/>
                  </a:lnTo>
                  <a:lnTo>
                    <a:pt x="1624" y="89"/>
                  </a:lnTo>
                  <a:lnTo>
                    <a:pt x="1611" y="96"/>
                  </a:lnTo>
                  <a:lnTo>
                    <a:pt x="1596" y="99"/>
                  </a:lnTo>
                  <a:lnTo>
                    <a:pt x="247" y="99"/>
                  </a:lnTo>
                  <a:lnTo>
                    <a:pt x="217" y="101"/>
                  </a:lnTo>
                  <a:lnTo>
                    <a:pt x="189" y="110"/>
                  </a:lnTo>
                  <a:lnTo>
                    <a:pt x="164" y="124"/>
                  </a:lnTo>
                  <a:lnTo>
                    <a:pt x="142" y="143"/>
                  </a:lnTo>
                  <a:lnTo>
                    <a:pt x="124" y="164"/>
                  </a:lnTo>
                  <a:lnTo>
                    <a:pt x="110" y="189"/>
                  </a:lnTo>
                  <a:lnTo>
                    <a:pt x="101" y="217"/>
                  </a:lnTo>
                  <a:lnTo>
                    <a:pt x="99" y="247"/>
                  </a:lnTo>
                  <a:lnTo>
                    <a:pt x="99" y="2636"/>
                  </a:lnTo>
                  <a:lnTo>
                    <a:pt x="101" y="2666"/>
                  </a:lnTo>
                  <a:lnTo>
                    <a:pt x="110" y="2693"/>
                  </a:lnTo>
                  <a:lnTo>
                    <a:pt x="124" y="2718"/>
                  </a:lnTo>
                  <a:lnTo>
                    <a:pt x="142" y="2741"/>
                  </a:lnTo>
                  <a:lnTo>
                    <a:pt x="164" y="2758"/>
                  </a:lnTo>
                  <a:lnTo>
                    <a:pt x="189" y="2772"/>
                  </a:lnTo>
                  <a:lnTo>
                    <a:pt x="217" y="2781"/>
                  </a:lnTo>
                  <a:lnTo>
                    <a:pt x="247" y="2784"/>
                  </a:lnTo>
                  <a:lnTo>
                    <a:pt x="2088" y="2784"/>
                  </a:lnTo>
                  <a:lnTo>
                    <a:pt x="2119" y="2781"/>
                  </a:lnTo>
                  <a:lnTo>
                    <a:pt x="2146" y="2772"/>
                  </a:lnTo>
                  <a:lnTo>
                    <a:pt x="2172" y="2758"/>
                  </a:lnTo>
                  <a:lnTo>
                    <a:pt x="2194" y="2741"/>
                  </a:lnTo>
                  <a:lnTo>
                    <a:pt x="2211" y="2718"/>
                  </a:lnTo>
                  <a:lnTo>
                    <a:pt x="2225" y="2693"/>
                  </a:lnTo>
                  <a:lnTo>
                    <a:pt x="2234" y="2666"/>
                  </a:lnTo>
                  <a:lnTo>
                    <a:pt x="2237" y="2636"/>
                  </a:lnTo>
                  <a:lnTo>
                    <a:pt x="2237" y="757"/>
                  </a:lnTo>
                  <a:lnTo>
                    <a:pt x="2240" y="740"/>
                  </a:lnTo>
                  <a:lnTo>
                    <a:pt x="2247" y="727"/>
                  </a:lnTo>
                  <a:lnTo>
                    <a:pt x="2257" y="716"/>
                  </a:lnTo>
                  <a:lnTo>
                    <a:pt x="2271" y="710"/>
                  </a:lnTo>
                  <a:lnTo>
                    <a:pt x="2286" y="708"/>
                  </a:lnTo>
                  <a:lnTo>
                    <a:pt x="2303" y="710"/>
                  </a:lnTo>
                  <a:lnTo>
                    <a:pt x="2316" y="716"/>
                  </a:lnTo>
                  <a:lnTo>
                    <a:pt x="2327" y="727"/>
                  </a:lnTo>
                  <a:lnTo>
                    <a:pt x="2333" y="740"/>
                  </a:lnTo>
                  <a:lnTo>
                    <a:pt x="2337" y="757"/>
                  </a:lnTo>
                  <a:lnTo>
                    <a:pt x="2337" y="2636"/>
                  </a:lnTo>
                  <a:lnTo>
                    <a:pt x="2333" y="2676"/>
                  </a:lnTo>
                  <a:lnTo>
                    <a:pt x="2324" y="2714"/>
                  </a:lnTo>
                  <a:lnTo>
                    <a:pt x="2308" y="2749"/>
                  </a:lnTo>
                  <a:lnTo>
                    <a:pt x="2289" y="2782"/>
                  </a:lnTo>
                  <a:lnTo>
                    <a:pt x="2264" y="2810"/>
                  </a:lnTo>
                  <a:lnTo>
                    <a:pt x="2234" y="2835"/>
                  </a:lnTo>
                  <a:lnTo>
                    <a:pt x="2203" y="2855"/>
                  </a:lnTo>
                  <a:lnTo>
                    <a:pt x="2167" y="2870"/>
                  </a:lnTo>
                  <a:lnTo>
                    <a:pt x="2129" y="2880"/>
                  </a:lnTo>
                  <a:lnTo>
                    <a:pt x="2088" y="2883"/>
                  </a:lnTo>
                  <a:lnTo>
                    <a:pt x="247" y="2883"/>
                  </a:lnTo>
                  <a:lnTo>
                    <a:pt x="206" y="2880"/>
                  </a:lnTo>
                  <a:lnTo>
                    <a:pt x="168" y="2870"/>
                  </a:lnTo>
                  <a:lnTo>
                    <a:pt x="133" y="2855"/>
                  </a:lnTo>
                  <a:lnTo>
                    <a:pt x="101" y="2835"/>
                  </a:lnTo>
                  <a:lnTo>
                    <a:pt x="71" y="2810"/>
                  </a:lnTo>
                  <a:lnTo>
                    <a:pt x="47" y="2781"/>
                  </a:lnTo>
                  <a:lnTo>
                    <a:pt x="27" y="2749"/>
                  </a:lnTo>
                  <a:lnTo>
                    <a:pt x="11" y="2714"/>
                  </a:lnTo>
                  <a:lnTo>
                    <a:pt x="3" y="2676"/>
                  </a:lnTo>
                  <a:lnTo>
                    <a:pt x="0" y="2636"/>
                  </a:lnTo>
                  <a:lnTo>
                    <a:pt x="0" y="247"/>
                  </a:lnTo>
                  <a:lnTo>
                    <a:pt x="3" y="207"/>
                  </a:lnTo>
                  <a:lnTo>
                    <a:pt x="11" y="169"/>
                  </a:lnTo>
                  <a:lnTo>
                    <a:pt x="27" y="134"/>
                  </a:lnTo>
                  <a:lnTo>
                    <a:pt x="47" y="101"/>
                  </a:lnTo>
                  <a:lnTo>
                    <a:pt x="71" y="72"/>
                  </a:lnTo>
                  <a:lnTo>
                    <a:pt x="101" y="48"/>
                  </a:lnTo>
                  <a:lnTo>
                    <a:pt x="133" y="28"/>
                  </a:lnTo>
                  <a:lnTo>
                    <a:pt x="168" y="12"/>
                  </a:lnTo>
                  <a:lnTo>
                    <a:pt x="206" y="3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5525DE98-B6F9-4112-83E6-8B30D61F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6"/>
              <a:ext cx="79" cy="79"/>
            </a:xfrm>
            <a:custGeom>
              <a:avLst/>
              <a:gdLst>
                <a:gd name="T0" fmla="*/ 50 w 791"/>
                <a:gd name="T1" fmla="*/ 0 h 786"/>
                <a:gd name="T2" fmla="*/ 65 w 791"/>
                <a:gd name="T3" fmla="*/ 2 h 786"/>
                <a:gd name="T4" fmla="*/ 78 w 791"/>
                <a:gd name="T5" fmla="*/ 9 h 786"/>
                <a:gd name="T6" fmla="*/ 89 w 791"/>
                <a:gd name="T7" fmla="*/ 19 h 786"/>
                <a:gd name="T8" fmla="*/ 97 w 791"/>
                <a:gd name="T9" fmla="*/ 34 h 786"/>
                <a:gd name="T10" fmla="*/ 99 w 791"/>
                <a:gd name="T11" fmla="*/ 49 h 786"/>
                <a:gd name="T12" fmla="*/ 99 w 791"/>
                <a:gd name="T13" fmla="*/ 689 h 786"/>
                <a:gd name="T14" fmla="*/ 740 w 791"/>
                <a:gd name="T15" fmla="*/ 689 h 786"/>
                <a:gd name="T16" fmla="*/ 757 w 791"/>
                <a:gd name="T17" fmla="*/ 691 h 786"/>
                <a:gd name="T18" fmla="*/ 770 w 791"/>
                <a:gd name="T19" fmla="*/ 697 h 786"/>
                <a:gd name="T20" fmla="*/ 781 w 791"/>
                <a:gd name="T21" fmla="*/ 708 h 786"/>
                <a:gd name="T22" fmla="*/ 787 w 791"/>
                <a:gd name="T23" fmla="*/ 721 h 786"/>
                <a:gd name="T24" fmla="*/ 791 w 791"/>
                <a:gd name="T25" fmla="*/ 738 h 786"/>
                <a:gd name="T26" fmla="*/ 787 w 791"/>
                <a:gd name="T27" fmla="*/ 753 h 786"/>
                <a:gd name="T28" fmla="*/ 781 w 791"/>
                <a:gd name="T29" fmla="*/ 767 h 786"/>
                <a:gd name="T30" fmla="*/ 770 w 791"/>
                <a:gd name="T31" fmla="*/ 777 h 786"/>
                <a:gd name="T32" fmla="*/ 757 w 791"/>
                <a:gd name="T33" fmla="*/ 784 h 786"/>
                <a:gd name="T34" fmla="*/ 740 w 791"/>
                <a:gd name="T35" fmla="*/ 786 h 786"/>
                <a:gd name="T36" fmla="*/ 50 w 791"/>
                <a:gd name="T37" fmla="*/ 786 h 786"/>
                <a:gd name="T38" fmla="*/ 34 w 791"/>
                <a:gd name="T39" fmla="*/ 784 h 786"/>
                <a:gd name="T40" fmla="*/ 21 w 791"/>
                <a:gd name="T41" fmla="*/ 777 h 786"/>
                <a:gd name="T42" fmla="*/ 10 w 791"/>
                <a:gd name="T43" fmla="*/ 767 h 786"/>
                <a:gd name="T44" fmla="*/ 2 w 791"/>
                <a:gd name="T45" fmla="*/ 753 h 786"/>
                <a:gd name="T46" fmla="*/ 0 w 791"/>
                <a:gd name="T47" fmla="*/ 738 h 786"/>
                <a:gd name="T48" fmla="*/ 0 w 791"/>
                <a:gd name="T49" fmla="*/ 49 h 786"/>
                <a:gd name="T50" fmla="*/ 2 w 791"/>
                <a:gd name="T51" fmla="*/ 34 h 786"/>
                <a:gd name="T52" fmla="*/ 10 w 791"/>
                <a:gd name="T53" fmla="*/ 19 h 786"/>
                <a:gd name="T54" fmla="*/ 21 w 791"/>
                <a:gd name="T55" fmla="*/ 9 h 786"/>
                <a:gd name="T56" fmla="*/ 34 w 791"/>
                <a:gd name="T57" fmla="*/ 2 h 786"/>
                <a:gd name="T58" fmla="*/ 50 w 791"/>
                <a:gd name="T5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1" h="786">
                  <a:moveTo>
                    <a:pt x="50" y="0"/>
                  </a:moveTo>
                  <a:lnTo>
                    <a:pt x="65" y="2"/>
                  </a:lnTo>
                  <a:lnTo>
                    <a:pt x="78" y="9"/>
                  </a:lnTo>
                  <a:lnTo>
                    <a:pt x="89" y="19"/>
                  </a:lnTo>
                  <a:lnTo>
                    <a:pt x="97" y="34"/>
                  </a:lnTo>
                  <a:lnTo>
                    <a:pt x="99" y="49"/>
                  </a:lnTo>
                  <a:lnTo>
                    <a:pt x="99" y="689"/>
                  </a:lnTo>
                  <a:lnTo>
                    <a:pt x="740" y="689"/>
                  </a:lnTo>
                  <a:lnTo>
                    <a:pt x="757" y="691"/>
                  </a:lnTo>
                  <a:lnTo>
                    <a:pt x="770" y="697"/>
                  </a:lnTo>
                  <a:lnTo>
                    <a:pt x="781" y="708"/>
                  </a:lnTo>
                  <a:lnTo>
                    <a:pt x="787" y="721"/>
                  </a:lnTo>
                  <a:lnTo>
                    <a:pt x="791" y="738"/>
                  </a:lnTo>
                  <a:lnTo>
                    <a:pt x="787" y="753"/>
                  </a:lnTo>
                  <a:lnTo>
                    <a:pt x="781" y="767"/>
                  </a:lnTo>
                  <a:lnTo>
                    <a:pt x="770" y="777"/>
                  </a:lnTo>
                  <a:lnTo>
                    <a:pt x="757" y="784"/>
                  </a:lnTo>
                  <a:lnTo>
                    <a:pt x="740" y="786"/>
                  </a:lnTo>
                  <a:lnTo>
                    <a:pt x="50" y="786"/>
                  </a:lnTo>
                  <a:lnTo>
                    <a:pt x="34" y="784"/>
                  </a:lnTo>
                  <a:lnTo>
                    <a:pt x="21" y="777"/>
                  </a:lnTo>
                  <a:lnTo>
                    <a:pt x="10" y="767"/>
                  </a:lnTo>
                  <a:lnTo>
                    <a:pt x="2" y="753"/>
                  </a:lnTo>
                  <a:lnTo>
                    <a:pt x="0" y="738"/>
                  </a:lnTo>
                  <a:lnTo>
                    <a:pt x="0" y="49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21" y="9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267B6557-1FAA-46DD-84DE-89D8A4AB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2694"/>
              <a:ext cx="79" cy="81"/>
            </a:xfrm>
            <a:custGeom>
              <a:avLst/>
              <a:gdLst>
                <a:gd name="T0" fmla="*/ 42 w 789"/>
                <a:gd name="T1" fmla="*/ 0 h 805"/>
                <a:gd name="T2" fmla="*/ 58 w 789"/>
                <a:gd name="T3" fmla="*/ 0 h 805"/>
                <a:gd name="T4" fmla="*/ 73 w 789"/>
                <a:gd name="T5" fmla="*/ 6 h 805"/>
                <a:gd name="T6" fmla="*/ 85 w 789"/>
                <a:gd name="T7" fmla="*/ 15 h 805"/>
                <a:gd name="T8" fmla="*/ 776 w 789"/>
                <a:gd name="T9" fmla="*/ 722 h 805"/>
                <a:gd name="T10" fmla="*/ 785 w 789"/>
                <a:gd name="T11" fmla="*/ 735 h 805"/>
                <a:gd name="T12" fmla="*/ 789 w 789"/>
                <a:gd name="T13" fmla="*/ 750 h 805"/>
                <a:gd name="T14" fmla="*/ 789 w 789"/>
                <a:gd name="T15" fmla="*/ 765 h 805"/>
                <a:gd name="T16" fmla="*/ 785 w 789"/>
                <a:gd name="T17" fmla="*/ 779 h 805"/>
                <a:gd name="T18" fmla="*/ 775 w 789"/>
                <a:gd name="T19" fmla="*/ 791 h 805"/>
                <a:gd name="T20" fmla="*/ 764 w 789"/>
                <a:gd name="T21" fmla="*/ 800 h 805"/>
                <a:gd name="T22" fmla="*/ 754 w 789"/>
                <a:gd name="T23" fmla="*/ 804 h 805"/>
                <a:gd name="T24" fmla="*/ 740 w 789"/>
                <a:gd name="T25" fmla="*/ 805 h 805"/>
                <a:gd name="T26" fmla="*/ 727 w 789"/>
                <a:gd name="T27" fmla="*/ 804 h 805"/>
                <a:gd name="T28" fmla="*/ 717 w 789"/>
                <a:gd name="T29" fmla="*/ 799 h 805"/>
                <a:gd name="T30" fmla="*/ 706 w 789"/>
                <a:gd name="T31" fmla="*/ 790 h 805"/>
                <a:gd name="T32" fmla="*/ 14 w 789"/>
                <a:gd name="T33" fmla="*/ 84 h 805"/>
                <a:gd name="T34" fmla="*/ 5 w 789"/>
                <a:gd name="T35" fmla="*/ 71 h 805"/>
                <a:gd name="T36" fmla="*/ 0 w 789"/>
                <a:gd name="T37" fmla="*/ 56 h 805"/>
                <a:gd name="T38" fmla="*/ 1 w 789"/>
                <a:gd name="T39" fmla="*/ 42 h 805"/>
                <a:gd name="T40" fmla="*/ 5 w 789"/>
                <a:gd name="T41" fmla="*/ 27 h 805"/>
                <a:gd name="T42" fmla="*/ 15 w 789"/>
                <a:gd name="T43" fmla="*/ 13 h 805"/>
                <a:gd name="T44" fmla="*/ 28 w 789"/>
                <a:gd name="T45" fmla="*/ 5 h 805"/>
                <a:gd name="T46" fmla="*/ 42 w 789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05">
                  <a:moveTo>
                    <a:pt x="42" y="0"/>
                  </a:moveTo>
                  <a:lnTo>
                    <a:pt x="58" y="0"/>
                  </a:lnTo>
                  <a:lnTo>
                    <a:pt x="73" y="6"/>
                  </a:lnTo>
                  <a:lnTo>
                    <a:pt x="85" y="15"/>
                  </a:lnTo>
                  <a:lnTo>
                    <a:pt x="776" y="722"/>
                  </a:lnTo>
                  <a:lnTo>
                    <a:pt x="785" y="735"/>
                  </a:lnTo>
                  <a:lnTo>
                    <a:pt x="789" y="750"/>
                  </a:lnTo>
                  <a:lnTo>
                    <a:pt x="789" y="765"/>
                  </a:lnTo>
                  <a:lnTo>
                    <a:pt x="785" y="779"/>
                  </a:lnTo>
                  <a:lnTo>
                    <a:pt x="775" y="791"/>
                  </a:lnTo>
                  <a:lnTo>
                    <a:pt x="764" y="800"/>
                  </a:lnTo>
                  <a:lnTo>
                    <a:pt x="754" y="804"/>
                  </a:lnTo>
                  <a:lnTo>
                    <a:pt x="740" y="805"/>
                  </a:lnTo>
                  <a:lnTo>
                    <a:pt x="727" y="804"/>
                  </a:lnTo>
                  <a:lnTo>
                    <a:pt x="717" y="799"/>
                  </a:lnTo>
                  <a:lnTo>
                    <a:pt x="706" y="790"/>
                  </a:lnTo>
                  <a:lnTo>
                    <a:pt x="14" y="84"/>
                  </a:lnTo>
                  <a:lnTo>
                    <a:pt x="5" y="71"/>
                  </a:lnTo>
                  <a:lnTo>
                    <a:pt x="0" y="56"/>
                  </a:lnTo>
                  <a:lnTo>
                    <a:pt x="1" y="42"/>
                  </a:lnTo>
                  <a:lnTo>
                    <a:pt x="5" y="27"/>
                  </a:lnTo>
                  <a:lnTo>
                    <a:pt x="15" y="13"/>
                  </a:lnTo>
                  <a:lnTo>
                    <a:pt x="28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37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7245" y="573579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9206" y="283745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59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85880" y="1840069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0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3976" y="644207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81" name="Group 32">
            <a:extLst>
              <a:ext uri="{FF2B5EF4-FFF2-40B4-BE49-F238E27FC236}">
                <a16:creationId xmlns:a16="http://schemas.microsoft.com/office/drawing/2014/main" id="{ADBDB7E4-D64F-4B1E-AF9A-FE8222E33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8337" y="230672"/>
            <a:ext cx="509987" cy="528691"/>
            <a:chOff x="1860" y="113"/>
            <a:chExt cx="3954" cy="4099"/>
          </a:xfrm>
          <a:solidFill>
            <a:schemeClr val="bg1">
              <a:lumMod val="95000"/>
            </a:schemeClr>
          </a:solidFill>
        </p:grpSpPr>
        <p:sp>
          <p:nvSpPr>
            <p:cNvPr id="282" name="Freeform 34">
              <a:extLst>
                <a:ext uri="{FF2B5EF4-FFF2-40B4-BE49-F238E27FC236}">
                  <a16:creationId xmlns:a16="http://schemas.microsoft.com/office/drawing/2014/main" id="{D0F621FE-CF97-442A-A733-26E34D2B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497"/>
              <a:ext cx="363" cy="188"/>
            </a:xfrm>
            <a:custGeom>
              <a:avLst/>
              <a:gdLst>
                <a:gd name="T0" fmla="*/ 67 w 363"/>
                <a:gd name="T1" fmla="*/ 0 h 188"/>
                <a:gd name="T2" fmla="*/ 84 w 363"/>
                <a:gd name="T3" fmla="*/ 0 h 188"/>
                <a:gd name="T4" fmla="*/ 306 w 363"/>
                <a:gd name="T5" fmla="*/ 49 h 188"/>
                <a:gd name="T6" fmla="*/ 323 w 363"/>
                <a:gd name="T7" fmla="*/ 55 h 188"/>
                <a:gd name="T8" fmla="*/ 338 w 363"/>
                <a:gd name="T9" fmla="*/ 66 h 188"/>
                <a:gd name="T10" fmla="*/ 349 w 363"/>
                <a:gd name="T11" fmla="*/ 80 h 188"/>
                <a:gd name="T12" fmla="*/ 358 w 363"/>
                <a:gd name="T13" fmla="*/ 97 h 188"/>
                <a:gd name="T14" fmla="*/ 363 w 363"/>
                <a:gd name="T15" fmla="*/ 114 h 188"/>
                <a:gd name="T16" fmla="*/ 362 w 363"/>
                <a:gd name="T17" fmla="*/ 132 h 188"/>
                <a:gd name="T18" fmla="*/ 355 w 363"/>
                <a:gd name="T19" fmla="*/ 152 h 188"/>
                <a:gd name="T20" fmla="*/ 344 w 363"/>
                <a:gd name="T21" fmla="*/ 167 h 188"/>
                <a:gd name="T22" fmla="*/ 329 w 363"/>
                <a:gd name="T23" fmla="*/ 178 h 188"/>
                <a:gd name="T24" fmla="*/ 312 w 363"/>
                <a:gd name="T25" fmla="*/ 185 h 188"/>
                <a:gd name="T26" fmla="*/ 292 w 363"/>
                <a:gd name="T27" fmla="*/ 188 h 188"/>
                <a:gd name="T28" fmla="*/ 288 w 363"/>
                <a:gd name="T29" fmla="*/ 188 h 188"/>
                <a:gd name="T30" fmla="*/ 287 w 363"/>
                <a:gd name="T31" fmla="*/ 188 h 188"/>
                <a:gd name="T32" fmla="*/ 284 w 363"/>
                <a:gd name="T33" fmla="*/ 188 h 188"/>
                <a:gd name="T34" fmla="*/ 282 w 363"/>
                <a:gd name="T35" fmla="*/ 188 h 188"/>
                <a:gd name="T36" fmla="*/ 278 w 363"/>
                <a:gd name="T37" fmla="*/ 188 h 188"/>
                <a:gd name="T38" fmla="*/ 56 w 363"/>
                <a:gd name="T39" fmla="*/ 139 h 188"/>
                <a:gd name="T40" fmla="*/ 39 w 363"/>
                <a:gd name="T41" fmla="*/ 133 h 188"/>
                <a:gd name="T42" fmla="*/ 25 w 363"/>
                <a:gd name="T43" fmla="*/ 122 h 188"/>
                <a:gd name="T44" fmla="*/ 13 w 363"/>
                <a:gd name="T45" fmla="*/ 108 h 188"/>
                <a:gd name="T46" fmla="*/ 5 w 363"/>
                <a:gd name="T47" fmla="*/ 91 h 188"/>
                <a:gd name="T48" fmla="*/ 0 w 363"/>
                <a:gd name="T49" fmla="*/ 73 h 188"/>
                <a:gd name="T50" fmla="*/ 1 w 363"/>
                <a:gd name="T51" fmla="*/ 56 h 188"/>
                <a:gd name="T52" fmla="*/ 7 w 363"/>
                <a:gd name="T53" fmla="*/ 39 h 188"/>
                <a:gd name="T54" fmla="*/ 17 w 363"/>
                <a:gd name="T55" fmla="*/ 25 h 188"/>
                <a:gd name="T56" fmla="*/ 32 w 363"/>
                <a:gd name="T57" fmla="*/ 12 h 188"/>
                <a:gd name="T58" fmla="*/ 48 w 363"/>
                <a:gd name="T59" fmla="*/ 4 h 188"/>
                <a:gd name="T60" fmla="*/ 67 w 363"/>
                <a:gd name="T6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3" h="188">
                  <a:moveTo>
                    <a:pt x="67" y="0"/>
                  </a:moveTo>
                  <a:lnTo>
                    <a:pt x="84" y="0"/>
                  </a:lnTo>
                  <a:lnTo>
                    <a:pt x="306" y="49"/>
                  </a:lnTo>
                  <a:lnTo>
                    <a:pt x="323" y="55"/>
                  </a:lnTo>
                  <a:lnTo>
                    <a:pt x="338" y="66"/>
                  </a:lnTo>
                  <a:lnTo>
                    <a:pt x="349" y="80"/>
                  </a:lnTo>
                  <a:lnTo>
                    <a:pt x="358" y="97"/>
                  </a:lnTo>
                  <a:lnTo>
                    <a:pt x="363" y="114"/>
                  </a:lnTo>
                  <a:lnTo>
                    <a:pt x="362" y="132"/>
                  </a:lnTo>
                  <a:lnTo>
                    <a:pt x="355" y="152"/>
                  </a:lnTo>
                  <a:lnTo>
                    <a:pt x="344" y="167"/>
                  </a:lnTo>
                  <a:lnTo>
                    <a:pt x="329" y="178"/>
                  </a:lnTo>
                  <a:lnTo>
                    <a:pt x="312" y="185"/>
                  </a:lnTo>
                  <a:lnTo>
                    <a:pt x="292" y="188"/>
                  </a:lnTo>
                  <a:lnTo>
                    <a:pt x="288" y="188"/>
                  </a:lnTo>
                  <a:lnTo>
                    <a:pt x="287" y="188"/>
                  </a:lnTo>
                  <a:lnTo>
                    <a:pt x="284" y="188"/>
                  </a:lnTo>
                  <a:lnTo>
                    <a:pt x="282" y="188"/>
                  </a:lnTo>
                  <a:lnTo>
                    <a:pt x="278" y="188"/>
                  </a:lnTo>
                  <a:lnTo>
                    <a:pt x="56" y="139"/>
                  </a:lnTo>
                  <a:lnTo>
                    <a:pt x="39" y="133"/>
                  </a:lnTo>
                  <a:lnTo>
                    <a:pt x="25" y="122"/>
                  </a:lnTo>
                  <a:lnTo>
                    <a:pt x="13" y="108"/>
                  </a:lnTo>
                  <a:lnTo>
                    <a:pt x="5" y="91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7" y="39"/>
                  </a:lnTo>
                  <a:lnTo>
                    <a:pt x="17" y="25"/>
                  </a:lnTo>
                  <a:lnTo>
                    <a:pt x="32" y="12"/>
                  </a:lnTo>
                  <a:lnTo>
                    <a:pt x="48" y="4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3" name="Freeform 35">
              <a:extLst>
                <a:ext uri="{FF2B5EF4-FFF2-40B4-BE49-F238E27FC236}">
                  <a16:creationId xmlns:a16="http://schemas.microsoft.com/office/drawing/2014/main" id="{0E5BB488-7812-48E4-B625-BF0524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121"/>
              <a:ext cx="487" cy="188"/>
            </a:xfrm>
            <a:custGeom>
              <a:avLst/>
              <a:gdLst>
                <a:gd name="T0" fmla="*/ 56 w 487"/>
                <a:gd name="T1" fmla="*/ 0 h 188"/>
                <a:gd name="T2" fmla="*/ 77 w 487"/>
                <a:gd name="T3" fmla="*/ 2 h 188"/>
                <a:gd name="T4" fmla="*/ 431 w 487"/>
                <a:gd name="T5" fmla="*/ 56 h 188"/>
                <a:gd name="T6" fmla="*/ 451 w 487"/>
                <a:gd name="T7" fmla="*/ 64 h 188"/>
                <a:gd name="T8" fmla="*/ 467 w 487"/>
                <a:gd name="T9" fmla="*/ 76 h 188"/>
                <a:gd name="T10" fmla="*/ 480 w 487"/>
                <a:gd name="T11" fmla="*/ 94 h 188"/>
                <a:gd name="T12" fmla="*/ 487 w 487"/>
                <a:gd name="T13" fmla="*/ 112 h 188"/>
                <a:gd name="T14" fmla="*/ 486 w 487"/>
                <a:gd name="T15" fmla="*/ 133 h 188"/>
                <a:gd name="T16" fmla="*/ 485 w 487"/>
                <a:gd name="T17" fmla="*/ 150 h 188"/>
                <a:gd name="T18" fmla="*/ 478 w 487"/>
                <a:gd name="T19" fmla="*/ 163 h 188"/>
                <a:gd name="T20" fmla="*/ 469 w 487"/>
                <a:gd name="T21" fmla="*/ 173 h 188"/>
                <a:gd name="T22" fmla="*/ 456 w 487"/>
                <a:gd name="T23" fmla="*/ 182 h 188"/>
                <a:gd name="T24" fmla="*/ 441 w 487"/>
                <a:gd name="T25" fmla="*/ 187 h 188"/>
                <a:gd name="T26" fmla="*/ 424 w 487"/>
                <a:gd name="T27" fmla="*/ 188 h 188"/>
                <a:gd name="T28" fmla="*/ 420 w 487"/>
                <a:gd name="T29" fmla="*/ 188 h 188"/>
                <a:gd name="T30" fmla="*/ 418 w 487"/>
                <a:gd name="T31" fmla="*/ 188 h 188"/>
                <a:gd name="T32" fmla="*/ 416 w 487"/>
                <a:gd name="T33" fmla="*/ 188 h 188"/>
                <a:gd name="T34" fmla="*/ 414 w 487"/>
                <a:gd name="T35" fmla="*/ 188 h 188"/>
                <a:gd name="T36" fmla="*/ 410 w 487"/>
                <a:gd name="T37" fmla="*/ 188 h 188"/>
                <a:gd name="T38" fmla="*/ 56 w 487"/>
                <a:gd name="T39" fmla="*/ 133 h 188"/>
                <a:gd name="T40" fmla="*/ 36 w 487"/>
                <a:gd name="T41" fmla="*/ 126 h 188"/>
                <a:gd name="T42" fmla="*/ 20 w 487"/>
                <a:gd name="T43" fmla="*/ 114 h 188"/>
                <a:gd name="T44" fmla="*/ 7 w 487"/>
                <a:gd name="T45" fmla="*/ 96 h 188"/>
                <a:gd name="T46" fmla="*/ 0 w 487"/>
                <a:gd name="T47" fmla="*/ 77 h 188"/>
                <a:gd name="T48" fmla="*/ 1 w 487"/>
                <a:gd name="T49" fmla="*/ 56 h 188"/>
                <a:gd name="T50" fmla="*/ 8 w 487"/>
                <a:gd name="T51" fmla="*/ 36 h 188"/>
                <a:gd name="T52" fmla="*/ 21 w 487"/>
                <a:gd name="T53" fmla="*/ 20 h 188"/>
                <a:gd name="T54" fmla="*/ 37 w 487"/>
                <a:gd name="T55" fmla="*/ 8 h 188"/>
                <a:gd name="T56" fmla="*/ 56 w 487"/>
                <a:gd name="T5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7" h="188">
                  <a:moveTo>
                    <a:pt x="56" y="0"/>
                  </a:moveTo>
                  <a:lnTo>
                    <a:pt x="77" y="2"/>
                  </a:lnTo>
                  <a:lnTo>
                    <a:pt x="431" y="56"/>
                  </a:lnTo>
                  <a:lnTo>
                    <a:pt x="451" y="64"/>
                  </a:lnTo>
                  <a:lnTo>
                    <a:pt x="467" y="76"/>
                  </a:lnTo>
                  <a:lnTo>
                    <a:pt x="480" y="94"/>
                  </a:lnTo>
                  <a:lnTo>
                    <a:pt x="487" y="112"/>
                  </a:lnTo>
                  <a:lnTo>
                    <a:pt x="486" y="133"/>
                  </a:lnTo>
                  <a:lnTo>
                    <a:pt x="485" y="150"/>
                  </a:lnTo>
                  <a:lnTo>
                    <a:pt x="478" y="163"/>
                  </a:lnTo>
                  <a:lnTo>
                    <a:pt x="469" y="173"/>
                  </a:lnTo>
                  <a:lnTo>
                    <a:pt x="456" y="182"/>
                  </a:lnTo>
                  <a:lnTo>
                    <a:pt x="441" y="187"/>
                  </a:lnTo>
                  <a:lnTo>
                    <a:pt x="424" y="188"/>
                  </a:lnTo>
                  <a:lnTo>
                    <a:pt x="420" y="188"/>
                  </a:lnTo>
                  <a:lnTo>
                    <a:pt x="418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10" y="188"/>
                  </a:lnTo>
                  <a:lnTo>
                    <a:pt x="56" y="133"/>
                  </a:lnTo>
                  <a:lnTo>
                    <a:pt x="36" y="126"/>
                  </a:lnTo>
                  <a:lnTo>
                    <a:pt x="20" y="114"/>
                  </a:lnTo>
                  <a:lnTo>
                    <a:pt x="7" y="96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4" name="Freeform 36">
              <a:extLst>
                <a:ext uri="{FF2B5EF4-FFF2-40B4-BE49-F238E27FC236}">
                  <a16:creationId xmlns:a16="http://schemas.microsoft.com/office/drawing/2014/main" id="{BD7684FD-2965-4B4D-BEA4-A4EE48E4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893"/>
              <a:ext cx="223" cy="146"/>
            </a:xfrm>
            <a:custGeom>
              <a:avLst/>
              <a:gdLst>
                <a:gd name="T0" fmla="*/ 56 w 223"/>
                <a:gd name="T1" fmla="*/ 0 h 146"/>
                <a:gd name="T2" fmla="*/ 77 w 223"/>
                <a:gd name="T3" fmla="*/ 1 h 146"/>
                <a:gd name="T4" fmla="*/ 168 w 223"/>
                <a:gd name="T5" fmla="*/ 15 h 146"/>
                <a:gd name="T6" fmla="*/ 187 w 223"/>
                <a:gd name="T7" fmla="*/ 22 h 146"/>
                <a:gd name="T8" fmla="*/ 204 w 223"/>
                <a:gd name="T9" fmla="*/ 34 h 146"/>
                <a:gd name="T10" fmla="*/ 217 w 223"/>
                <a:gd name="T11" fmla="*/ 51 h 146"/>
                <a:gd name="T12" fmla="*/ 223 w 223"/>
                <a:gd name="T13" fmla="*/ 71 h 146"/>
                <a:gd name="T14" fmla="*/ 223 w 223"/>
                <a:gd name="T15" fmla="*/ 90 h 146"/>
                <a:gd name="T16" fmla="*/ 220 w 223"/>
                <a:gd name="T17" fmla="*/ 107 h 146"/>
                <a:gd name="T18" fmla="*/ 212 w 223"/>
                <a:gd name="T19" fmla="*/ 121 h 146"/>
                <a:gd name="T20" fmla="*/ 198 w 223"/>
                <a:gd name="T21" fmla="*/ 134 h 146"/>
                <a:gd name="T22" fmla="*/ 180 w 223"/>
                <a:gd name="T23" fmla="*/ 143 h 146"/>
                <a:gd name="T24" fmla="*/ 161 w 223"/>
                <a:gd name="T25" fmla="*/ 146 h 146"/>
                <a:gd name="T26" fmla="*/ 147 w 223"/>
                <a:gd name="T27" fmla="*/ 146 h 146"/>
                <a:gd name="T28" fmla="*/ 56 w 223"/>
                <a:gd name="T29" fmla="*/ 133 h 146"/>
                <a:gd name="T30" fmla="*/ 36 w 223"/>
                <a:gd name="T31" fmla="*/ 125 h 146"/>
                <a:gd name="T32" fmla="*/ 20 w 223"/>
                <a:gd name="T33" fmla="*/ 113 h 146"/>
                <a:gd name="T34" fmla="*/ 8 w 223"/>
                <a:gd name="T35" fmla="*/ 95 h 146"/>
                <a:gd name="T36" fmla="*/ 0 w 223"/>
                <a:gd name="T37" fmla="*/ 77 h 146"/>
                <a:gd name="T38" fmla="*/ 1 w 223"/>
                <a:gd name="T39" fmla="*/ 56 h 146"/>
                <a:gd name="T40" fmla="*/ 8 w 223"/>
                <a:gd name="T41" fmla="*/ 36 h 146"/>
                <a:gd name="T42" fmla="*/ 21 w 223"/>
                <a:gd name="T43" fmla="*/ 20 h 146"/>
                <a:gd name="T44" fmla="*/ 37 w 223"/>
                <a:gd name="T45" fmla="*/ 7 h 146"/>
                <a:gd name="T46" fmla="*/ 56 w 223"/>
                <a:gd name="T4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3" h="146">
                  <a:moveTo>
                    <a:pt x="56" y="0"/>
                  </a:moveTo>
                  <a:lnTo>
                    <a:pt x="77" y="1"/>
                  </a:lnTo>
                  <a:lnTo>
                    <a:pt x="168" y="15"/>
                  </a:lnTo>
                  <a:lnTo>
                    <a:pt x="187" y="22"/>
                  </a:lnTo>
                  <a:lnTo>
                    <a:pt x="204" y="34"/>
                  </a:lnTo>
                  <a:lnTo>
                    <a:pt x="217" y="51"/>
                  </a:lnTo>
                  <a:lnTo>
                    <a:pt x="223" y="71"/>
                  </a:lnTo>
                  <a:lnTo>
                    <a:pt x="223" y="90"/>
                  </a:lnTo>
                  <a:lnTo>
                    <a:pt x="220" y="107"/>
                  </a:lnTo>
                  <a:lnTo>
                    <a:pt x="212" y="121"/>
                  </a:lnTo>
                  <a:lnTo>
                    <a:pt x="198" y="134"/>
                  </a:lnTo>
                  <a:lnTo>
                    <a:pt x="180" y="143"/>
                  </a:lnTo>
                  <a:lnTo>
                    <a:pt x="161" y="146"/>
                  </a:lnTo>
                  <a:lnTo>
                    <a:pt x="147" y="146"/>
                  </a:lnTo>
                  <a:lnTo>
                    <a:pt x="56" y="133"/>
                  </a:lnTo>
                  <a:lnTo>
                    <a:pt x="36" y="125"/>
                  </a:lnTo>
                  <a:lnTo>
                    <a:pt x="20" y="113"/>
                  </a:lnTo>
                  <a:lnTo>
                    <a:pt x="8" y="95"/>
                  </a:lnTo>
                  <a:lnTo>
                    <a:pt x="0" y="77"/>
                  </a:lnTo>
                  <a:lnTo>
                    <a:pt x="1" y="56"/>
                  </a:lnTo>
                  <a:lnTo>
                    <a:pt x="8" y="36"/>
                  </a:lnTo>
                  <a:lnTo>
                    <a:pt x="21" y="20"/>
                  </a:lnTo>
                  <a:lnTo>
                    <a:pt x="37" y="7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5" name="Freeform 37">
              <a:extLst>
                <a:ext uri="{FF2B5EF4-FFF2-40B4-BE49-F238E27FC236}">
                  <a16:creationId xmlns:a16="http://schemas.microsoft.com/office/drawing/2014/main" id="{755D8D0A-BC11-4D85-B950-37A6DAA6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2720"/>
              <a:ext cx="1665" cy="201"/>
            </a:xfrm>
            <a:custGeom>
              <a:avLst/>
              <a:gdLst>
                <a:gd name="T0" fmla="*/ 1597 w 1665"/>
                <a:gd name="T1" fmla="*/ 0 h 201"/>
                <a:gd name="T2" fmla="*/ 1613 w 1665"/>
                <a:gd name="T3" fmla="*/ 2 h 201"/>
                <a:gd name="T4" fmla="*/ 1629 w 1665"/>
                <a:gd name="T5" fmla="*/ 8 h 201"/>
                <a:gd name="T6" fmla="*/ 1644 w 1665"/>
                <a:gd name="T7" fmla="*/ 18 h 201"/>
                <a:gd name="T8" fmla="*/ 1655 w 1665"/>
                <a:gd name="T9" fmla="*/ 32 h 201"/>
                <a:gd name="T10" fmla="*/ 1663 w 1665"/>
                <a:gd name="T11" fmla="*/ 49 h 201"/>
                <a:gd name="T12" fmla="*/ 1665 w 1665"/>
                <a:gd name="T13" fmla="*/ 69 h 201"/>
                <a:gd name="T14" fmla="*/ 1664 w 1665"/>
                <a:gd name="T15" fmla="*/ 88 h 201"/>
                <a:gd name="T16" fmla="*/ 1657 w 1665"/>
                <a:gd name="T17" fmla="*/ 105 h 201"/>
                <a:gd name="T18" fmla="*/ 1647 w 1665"/>
                <a:gd name="T19" fmla="*/ 119 h 201"/>
                <a:gd name="T20" fmla="*/ 1633 w 1665"/>
                <a:gd name="T21" fmla="*/ 129 h 201"/>
                <a:gd name="T22" fmla="*/ 1616 w 1665"/>
                <a:gd name="T23" fmla="*/ 136 h 201"/>
                <a:gd name="T24" fmla="*/ 1597 w 1665"/>
                <a:gd name="T25" fmla="*/ 138 h 201"/>
                <a:gd name="T26" fmla="*/ 68 w 1665"/>
                <a:gd name="T27" fmla="*/ 201 h 201"/>
                <a:gd name="T28" fmla="*/ 52 w 1665"/>
                <a:gd name="T29" fmla="*/ 199 h 201"/>
                <a:gd name="T30" fmla="*/ 36 w 1665"/>
                <a:gd name="T31" fmla="*/ 192 h 201"/>
                <a:gd name="T32" fmla="*/ 21 w 1665"/>
                <a:gd name="T33" fmla="*/ 181 h 201"/>
                <a:gd name="T34" fmla="*/ 10 w 1665"/>
                <a:gd name="T35" fmla="*/ 168 h 201"/>
                <a:gd name="T36" fmla="*/ 3 w 1665"/>
                <a:gd name="T37" fmla="*/ 151 h 201"/>
                <a:gd name="T38" fmla="*/ 0 w 1665"/>
                <a:gd name="T39" fmla="*/ 131 h 201"/>
                <a:gd name="T40" fmla="*/ 1 w 1665"/>
                <a:gd name="T41" fmla="*/ 112 h 201"/>
                <a:gd name="T42" fmla="*/ 9 w 1665"/>
                <a:gd name="T43" fmla="*/ 95 h 201"/>
                <a:gd name="T44" fmla="*/ 19 w 1665"/>
                <a:gd name="T45" fmla="*/ 80 h 201"/>
                <a:gd name="T46" fmla="*/ 32 w 1665"/>
                <a:gd name="T47" fmla="*/ 71 h 201"/>
                <a:gd name="T48" fmla="*/ 50 w 1665"/>
                <a:gd name="T49" fmla="*/ 64 h 201"/>
                <a:gd name="T50" fmla="*/ 68 w 1665"/>
                <a:gd name="T51" fmla="*/ 62 h 201"/>
                <a:gd name="T52" fmla="*/ 1597 w 1665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1">
                  <a:moveTo>
                    <a:pt x="1597" y="0"/>
                  </a:moveTo>
                  <a:lnTo>
                    <a:pt x="1613" y="2"/>
                  </a:lnTo>
                  <a:lnTo>
                    <a:pt x="1629" y="8"/>
                  </a:lnTo>
                  <a:lnTo>
                    <a:pt x="1644" y="18"/>
                  </a:lnTo>
                  <a:lnTo>
                    <a:pt x="1655" y="32"/>
                  </a:lnTo>
                  <a:lnTo>
                    <a:pt x="1663" y="49"/>
                  </a:lnTo>
                  <a:lnTo>
                    <a:pt x="1665" y="69"/>
                  </a:lnTo>
                  <a:lnTo>
                    <a:pt x="1664" y="88"/>
                  </a:lnTo>
                  <a:lnTo>
                    <a:pt x="1657" y="105"/>
                  </a:lnTo>
                  <a:lnTo>
                    <a:pt x="1647" y="119"/>
                  </a:lnTo>
                  <a:lnTo>
                    <a:pt x="1633" y="129"/>
                  </a:lnTo>
                  <a:lnTo>
                    <a:pt x="1616" y="136"/>
                  </a:lnTo>
                  <a:lnTo>
                    <a:pt x="1597" y="138"/>
                  </a:lnTo>
                  <a:lnTo>
                    <a:pt x="68" y="201"/>
                  </a:lnTo>
                  <a:lnTo>
                    <a:pt x="52" y="199"/>
                  </a:lnTo>
                  <a:lnTo>
                    <a:pt x="36" y="192"/>
                  </a:lnTo>
                  <a:lnTo>
                    <a:pt x="21" y="181"/>
                  </a:lnTo>
                  <a:lnTo>
                    <a:pt x="10" y="168"/>
                  </a:lnTo>
                  <a:lnTo>
                    <a:pt x="3" y="151"/>
                  </a:lnTo>
                  <a:lnTo>
                    <a:pt x="0" y="131"/>
                  </a:lnTo>
                  <a:lnTo>
                    <a:pt x="1" y="112"/>
                  </a:lnTo>
                  <a:lnTo>
                    <a:pt x="9" y="95"/>
                  </a:lnTo>
                  <a:lnTo>
                    <a:pt x="19" y="80"/>
                  </a:lnTo>
                  <a:lnTo>
                    <a:pt x="32" y="71"/>
                  </a:lnTo>
                  <a:lnTo>
                    <a:pt x="50" y="64"/>
                  </a:lnTo>
                  <a:lnTo>
                    <a:pt x="68" y="62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6" name="Freeform 38">
              <a:extLst>
                <a:ext uri="{FF2B5EF4-FFF2-40B4-BE49-F238E27FC236}">
                  <a16:creationId xmlns:a16="http://schemas.microsoft.com/office/drawing/2014/main" id="{36B1EFFB-C191-4261-9FF2-5B092C42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3344"/>
              <a:ext cx="1667" cy="201"/>
            </a:xfrm>
            <a:custGeom>
              <a:avLst/>
              <a:gdLst>
                <a:gd name="T0" fmla="*/ 1615 w 1667"/>
                <a:gd name="T1" fmla="*/ 0 h 201"/>
                <a:gd name="T2" fmla="*/ 1631 w 1667"/>
                <a:gd name="T3" fmla="*/ 6 h 201"/>
                <a:gd name="T4" fmla="*/ 1645 w 1667"/>
                <a:gd name="T5" fmla="*/ 16 h 201"/>
                <a:gd name="T6" fmla="*/ 1656 w 1667"/>
                <a:gd name="T7" fmla="*/ 31 h 201"/>
                <a:gd name="T8" fmla="*/ 1663 w 1667"/>
                <a:gd name="T9" fmla="*/ 50 h 201"/>
                <a:gd name="T10" fmla="*/ 1667 w 1667"/>
                <a:gd name="T11" fmla="*/ 70 h 201"/>
                <a:gd name="T12" fmla="*/ 1664 w 1667"/>
                <a:gd name="T13" fmla="*/ 89 h 201"/>
                <a:gd name="T14" fmla="*/ 1658 w 1667"/>
                <a:gd name="T15" fmla="*/ 106 h 201"/>
                <a:gd name="T16" fmla="*/ 1647 w 1667"/>
                <a:gd name="T17" fmla="*/ 121 h 201"/>
                <a:gd name="T18" fmla="*/ 1633 w 1667"/>
                <a:gd name="T19" fmla="*/ 131 h 201"/>
                <a:gd name="T20" fmla="*/ 1617 w 1667"/>
                <a:gd name="T21" fmla="*/ 137 h 201"/>
                <a:gd name="T22" fmla="*/ 1597 w 1667"/>
                <a:gd name="T23" fmla="*/ 139 h 201"/>
                <a:gd name="T24" fmla="*/ 70 w 1667"/>
                <a:gd name="T25" fmla="*/ 201 h 201"/>
                <a:gd name="T26" fmla="*/ 53 w 1667"/>
                <a:gd name="T27" fmla="*/ 199 h 201"/>
                <a:gd name="T28" fmla="*/ 36 w 1667"/>
                <a:gd name="T29" fmla="*/ 193 h 201"/>
                <a:gd name="T30" fmla="*/ 22 w 1667"/>
                <a:gd name="T31" fmla="*/ 183 h 201"/>
                <a:gd name="T32" fmla="*/ 10 w 1667"/>
                <a:gd name="T33" fmla="*/ 169 h 201"/>
                <a:gd name="T34" fmla="*/ 3 w 1667"/>
                <a:gd name="T35" fmla="*/ 152 h 201"/>
                <a:gd name="T36" fmla="*/ 0 w 1667"/>
                <a:gd name="T37" fmla="*/ 132 h 201"/>
                <a:gd name="T38" fmla="*/ 3 w 1667"/>
                <a:gd name="T39" fmla="*/ 113 h 201"/>
                <a:gd name="T40" fmla="*/ 9 w 1667"/>
                <a:gd name="T41" fmla="*/ 96 h 201"/>
                <a:gd name="T42" fmla="*/ 19 w 1667"/>
                <a:gd name="T43" fmla="*/ 82 h 201"/>
                <a:gd name="T44" fmla="*/ 33 w 1667"/>
                <a:gd name="T45" fmla="*/ 71 h 201"/>
                <a:gd name="T46" fmla="*/ 50 w 1667"/>
                <a:gd name="T47" fmla="*/ 65 h 201"/>
                <a:gd name="T48" fmla="*/ 70 w 1667"/>
                <a:gd name="T49" fmla="*/ 62 h 201"/>
                <a:gd name="T50" fmla="*/ 1597 w 1667"/>
                <a:gd name="T51" fmla="*/ 0 h 201"/>
                <a:gd name="T52" fmla="*/ 1615 w 1667"/>
                <a:gd name="T5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1">
                  <a:moveTo>
                    <a:pt x="1615" y="0"/>
                  </a:moveTo>
                  <a:lnTo>
                    <a:pt x="1631" y="6"/>
                  </a:lnTo>
                  <a:lnTo>
                    <a:pt x="1645" y="16"/>
                  </a:lnTo>
                  <a:lnTo>
                    <a:pt x="1656" y="31"/>
                  </a:lnTo>
                  <a:lnTo>
                    <a:pt x="1663" y="50"/>
                  </a:lnTo>
                  <a:lnTo>
                    <a:pt x="1667" y="70"/>
                  </a:lnTo>
                  <a:lnTo>
                    <a:pt x="1664" y="89"/>
                  </a:lnTo>
                  <a:lnTo>
                    <a:pt x="1658" y="106"/>
                  </a:lnTo>
                  <a:lnTo>
                    <a:pt x="1647" y="121"/>
                  </a:lnTo>
                  <a:lnTo>
                    <a:pt x="1633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1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2" y="183"/>
                  </a:lnTo>
                  <a:lnTo>
                    <a:pt x="10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19" y="82"/>
                  </a:lnTo>
                  <a:lnTo>
                    <a:pt x="33" y="71"/>
                  </a:lnTo>
                  <a:lnTo>
                    <a:pt x="50" y="65"/>
                  </a:lnTo>
                  <a:lnTo>
                    <a:pt x="70" y="62"/>
                  </a:lnTo>
                  <a:lnTo>
                    <a:pt x="1597" y="0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7" name="Freeform 39">
              <a:extLst>
                <a:ext uri="{FF2B5EF4-FFF2-40B4-BE49-F238E27FC236}">
                  <a16:creationId xmlns:a16="http://schemas.microsoft.com/office/drawing/2014/main" id="{0AC94565-57F2-454E-9372-7DFB9261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477"/>
              <a:ext cx="1665" cy="200"/>
            </a:xfrm>
            <a:custGeom>
              <a:avLst/>
              <a:gdLst>
                <a:gd name="T0" fmla="*/ 1595 w 1665"/>
                <a:gd name="T1" fmla="*/ 0 h 200"/>
                <a:gd name="T2" fmla="*/ 1613 w 1665"/>
                <a:gd name="T3" fmla="*/ 1 h 200"/>
                <a:gd name="T4" fmla="*/ 1629 w 1665"/>
                <a:gd name="T5" fmla="*/ 9 h 200"/>
                <a:gd name="T6" fmla="*/ 1644 w 1665"/>
                <a:gd name="T7" fmla="*/ 19 h 200"/>
                <a:gd name="T8" fmla="*/ 1655 w 1665"/>
                <a:gd name="T9" fmla="*/ 33 h 200"/>
                <a:gd name="T10" fmla="*/ 1662 w 1665"/>
                <a:gd name="T11" fmla="*/ 50 h 200"/>
                <a:gd name="T12" fmla="*/ 1665 w 1665"/>
                <a:gd name="T13" fmla="*/ 69 h 200"/>
                <a:gd name="T14" fmla="*/ 1662 w 1665"/>
                <a:gd name="T15" fmla="*/ 89 h 200"/>
                <a:gd name="T16" fmla="*/ 1656 w 1665"/>
                <a:gd name="T17" fmla="*/ 106 h 200"/>
                <a:gd name="T18" fmla="*/ 1646 w 1665"/>
                <a:gd name="T19" fmla="*/ 120 h 200"/>
                <a:gd name="T20" fmla="*/ 1633 w 1665"/>
                <a:gd name="T21" fmla="*/ 130 h 200"/>
                <a:gd name="T22" fmla="*/ 1615 w 1665"/>
                <a:gd name="T23" fmla="*/ 136 h 200"/>
                <a:gd name="T24" fmla="*/ 1595 w 1665"/>
                <a:gd name="T25" fmla="*/ 138 h 200"/>
                <a:gd name="T26" fmla="*/ 68 w 1665"/>
                <a:gd name="T27" fmla="*/ 200 h 200"/>
                <a:gd name="T28" fmla="*/ 52 w 1665"/>
                <a:gd name="T29" fmla="*/ 199 h 200"/>
                <a:gd name="T30" fmla="*/ 34 w 1665"/>
                <a:gd name="T31" fmla="*/ 192 h 200"/>
                <a:gd name="T32" fmla="*/ 21 w 1665"/>
                <a:gd name="T33" fmla="*/ 182 h 200"/>
                <a:gd name="T34" fmla="*/ 9 w 1665"/>
                <a:gd name="T35" fmla="*/ 168 h 200"/>
                <a:gd name="T36" fmla="*/ 2 w 1665"/>
                <a:gd name="T37" fmla="*/ 151 h 200"/>
                <a:gd name="T38" fmla="*/ 0 w 1665"/>
                <a:gd name="T39" fmla="*/ 132 h 200"/>
                <a:gd name="T40" fmla="*/ 1 w 1665"/>
                <a:gd name="T41" fmla="*/ 112 h 200"/>
                <a:gd name="T42" fmla="*/ 8 w 1665"/>
                <a:gd name="T43" fmla="*/ 95 h 200"/>
                <a:gd name="T44" fmla="*/ 18 w 1665"/>
                <a:gd name="T45" fmla="*/ 81 h 200"/>
                <a:gd name="T46" fmla="*/ 32 w 1665"/>
                <a:gd name="T47" fmla="*/ 71 h 200"/>
                <a:gd name="T48" fmla="*/ 49 w 1665"/>
                <a:gd name="T49" fmla="*/ 65 h 200"/>
                <a:gd name="T50" fmla="*/ 68 w 1665"/>
                <a:gd name="T51" fmla="*/ 62 h 200"/>
                <a:gd name="T52" fmla="*/ 1595 w 1665"/>
                <a:gd name="T5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5" h="200">
                  <a:moveTo>
                    <a:pt x="1595" y="0"/>
                  </a:moveTo>
                  <a:lnTo>
                    <a:pt x="1613" y="1"/>
                  </a:lnTo>
                  <a:lnTo>
                    <a:pt x="1629" y="9"/>
                  </a:lnTo>
                  <a:lnTo>
                    <a:pt x="1644" y="19"/>
                  </a:lnTo>
                  <a:lnTo>
                    <a:pt x="1655" y="33"/>
                  </a:lnTo>
                  <a:lnTo>
                    <a:pt x="1662" y="50"/>
                  </a:lnTo>
                  <a:lnTo>
                    <a:pt x="1665" y="69"/>
                  </a:lnTo>
                  <a:lnTo>
                    <a:pt x="1662" y="89"/>
                  </a:lnTo>
                  <a:lnTo>
                    <a:pt x="1656" y="106"/>
                  </a:lnTo>
                  <a:lnTo>
                    <a:pt x="1646" y="120"/>
                  </a:lnTo>
                  <a:lnTo>
                    <a:pt x="1633" y="130"/>
                  </a:lnTo>
                  <a:lnTo>
                    <a:pt x="1615" y="136"/>
                  </a:lnTo>
                  <a:lnTo>
                    <a:pt x="1595" y="138"/>
                  </a:lnTo>
                  <a:lnTo>
                    <a:pt x="68" y="200"/>
                  </a:lnTo>
                  <a:lnTo>
                    <a:pt x="52" y="199"/>
                  </a:lnTo>
                  <a:lnTo>
                    <a:pt x="34" y="192"/>
                  </a:lnTo>
                  <a:lnTo>
                    <a:pt x="21" y="182"/>
                  </a:lnTo>
                  <a:lnTo>
                    <a:pt x="9" y="168"/>
                  </a:lnTo>
                  <a:lnTo>
                    <a:pt x="2" y="151"/>
                  </a:lnTo>
                  <a:lnTo>
                    <a:pt x="0" y="132"/>
                  </a:lnTo>
                  <a:lnTo>
                    <a:pt x="1" y="112"/>
                  </a:lnTo>
                  <a:lnTo>
                    <a:pt x="8" y="95"/>
                  </a:lnTo>
                  <a:lnTo>
                    <a:pt x="18" y="81"/>
                  </a:lnTo>
                  <a:lnTo>
                    <a:pt x="32" y="71"/>
                  </a:lnTo>
                  <a:lnTo>
                    <a:pt x="49" y="65"/>
                  </a:lnTo>
                  <a:lnTo>
                    <a:pt x="68" y="62"/>
                  </a:lnTo>
                  <a:lnTo>
                    <a:pt x="15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8" name="Freeform 40">
              <a:extLst>
                <a:ext uri="{FF2B5EF4-FFF2-40B4-BE49-F238E27FC236}">
                  <a16:creationId xmlns:a16="http://schemas.microsoft.com/office/drawing/2014/main" id="{F5476DD7-79A4-4D81-9949-79A2B3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094"/>
              <a:ext cx="1667" cy="202"/>
            </a:xfrm>
            <a:custGeom>
              <a:avLst/>
              <a:gdLst>
                <a:gd name="T0" fmla="*/ 1597 w 1667"/>
                <a:gd name="T1" fmla="*/ 0 h 202"/>
                <a:gd name="T2" fmla="*/ 1615 w 1667"/>
                <a:gd name="T3" fmla="*/ 3 h 202"/>
                <a:gd name="T4" fmla="*/ 1631 w 1667"/>
                <a:gd name="T5" fmla="*/ 9 h 202"/>
                <a:gd name="T6" fmla="*/ 1646 w 1667"/>
                <a:gd name="T7" fmla="*/ 20 h 202"/>
                <a:gd name="T8" fmla="*/ 1657 w 1667"/>
                <a:gd name="T9" fmla="*/ 34 h 202"/>
                <a:gd name="T10" fmla="*/ 1665 w 1667"/>
                <a:gd name="T11" fmla="*/ 50 h 202"/>
                <a:gd name="T12" fmla="*/ 1667 w 1667"/>
                <a:gd name="T13" fmla="*/ 70 h 202"/>
                <a:gd name="T14" fmla="*/ 1665 w 1667"/>
                <a:gd name="T15" fmla="*/ 90 h 202"/>
                <a:gd name="T16" fmla="*/ 1658 w 1667"/>
                <a:gd name="T17" fmla="*/ 107 h 202"/>
                <a:gd name="T18" fmla="*/ 1648 w 1667"/>
                <a:gd name="T19" fmla="*/ 121 h 202"/>
                <a:gd name="T20" fmla="*/ 1635 w 1667"/>
                <a:gd name="T21" fmla="*/ 131 h 202"/>
                <a:gd name="T22" fmla="*/ 1617 w 1667"/>
                <a:gd name="T23" fmla="*/ 137 h 202"/>
                <a:gd name="T24" fmla="*/ 1597 w 1667"/>
                <a:gd name="T25" fmla="*/ 139 h 202"/>
                <a:gd name="T26" fmla="*/ 70 w 1667"/>
                <a:gd name="T27" fmla="*/ 202 h 202"/>
                <a:gd name="T28" fmla="*/ 53 w 1667"/>
                <a:gd name="T29" fmla="*/ 199 h 202"/>
                <a:gd name="T30" fmla="*/ 36 w 1667"/>
                <a:gd name="T31" fmla="*/ 193 h 202"/>
                <a:gd name="T32" fmla="*/ 23 w 1667"/>
                <a:gd name="T33" fmla="*/ 183 h 202"/>
                <a:gd name="T34" fmla="*/ 12 w 1667"/>
                <a:gd name="T35" fmla="*/ 169 h 202"/>
                <a:gd name="T36" fmla="*/ 3 w 1667"/>
                <a:gd name="T37" fmla="*/ 152 h 202"/>
                <a:gd name="T38" fmla="*/ 0 w 1667"/>
                <a:gd name="T39" fmla="*/ 132 h 202"/>
                <a:gd name="T40" fmla="*/ 3 w 1667"/>
                <a:gd name="T41" fmla="*/ 113 h 202"/>
                <a:gd name="T42" fmla="*/ 9 w 1667"/>
                <a:gd name="T43" fmla="*/ 96 h 202"/>
                <a:gd name="T44" fmla="*/ 20 w 1667"/>
                <a:gd name="T45" fmla="*/ 82 h 202"/>
                <a:gd name="T46" fmla="*/ 34 w 1667"/>
                <a:gd name="T47" fmla="*/ 72 h 202"/>
                <a:gd name="T48" fmla="*/ 50 w 1667"/>
                <a:gd name="T49" fmla="*/ 65 h 202"/>
                <a:gd name="T50" fmla="*/ 70 w 1667"/>
                <a:gd name="T51" fmla="*/ 64 h 202"/>
                <a:gd name="T52" fmla="*/ 1597 w 1667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202">
                  <a:moveTo>
                    <a:pt x="1597" y="0"/>
                  </a:moveTo>
                  <a:lnTo>
                    <a:pt x="1615" y="3"/>
                  </a:lnTo>
                  <a:lnTo>
                    <a:pt x="1631" y="9"/>
                  </a:lnTo>
                  <a:lnTo>
                    <a:pt x="1646" y="20"/>
                  </a:lnTo>
                  <a:lnTo>
                    <a:pt x="1657" y="34"/>
                  </a:lnTo>
                  <a:lnTo>
                    <a:pt x="1665" y="50"/>
                  </a:lnTo>
                  <a:lnTo>
                    <a:pt x="1667" y="70"/>
                  </a:lnTo>
                  <a:lnTo>
                    <a:pt x="1665" y="90"/>
                  </a:lnTo>
                  <a:lnTo>
                    <a:pt x="1658" y="107"/>
                  </a:lnTo>
                  <a:lnTo>
                    <a:pt x="1648" y="121"/>
                  </a:lnTo>
                  <a:lnTo>
                    <a:pt x="1635" y="131"/>
                  </a:lnTo>
                  <a:lnTo>
                    <a:pt x="1617" y="137"/>
                  </a:lnTo>
                  <a:lnTo>
                    <a:pt x="1597" y="139"/>
                  </a:lnTo>
                  <a:lnTo>
                    <a:pt x="70" y="202"/>
                  </a:lnTo>
                  <a:lnTo>
                    <a:pt x="53" y="199"/>
                  </a:lnTo>
                  <a:lnTo>
                    <a:pt x="36" y="193"/>
                  </a:lnTo>
                  <a:lnTo>
                    <a:pt x="23" y="183"/>
                  </a:lnTo>
                  <a:lnTo>
                    <a:pt x="12" y="169"/>
                  </a:lnTo>
                  <a:lnTo>
                    <a:pt x="3" y="152"/>
                  </a:lnTo>
                  <a:lnTo>
                    <a:pt x="0" y="132"/>
                  </a:lnTo>
                  <a:lnTo>
                    <a:pt x="3" y="113"/>
                  </a:lnTo>
                  <a:lnTo>
                    <a:pt x="9" y="96"/>
                  </a:lnTo>
                  <a:lnTo>
                    <a:pt x="20" y="82"/>
                  </a:lnTo>
                  <a:lnTo>
                    <a:pt x="34" y="72"/>
                  </a:lnTo>
                  <a:lnTo>
                    <a:pt x="50" y="65"/>
                  </a:lnTo>
                  <a:lnTo>
                    <a:pt x="70" y="64"/>
                  </a:lnTo>
                  <a:lnTo>
                    <a:pt x="1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89" name="Freeform 41">
              <a:extLst>
                <a:ext uri="{FF2B5EF4-FFF2-40B4-BE49-F238E27FC236}">
                  <a16:creationId xmlns:a16="http://schemas.microsoft.com/office/drawing/2014/main" id="{EB7ACBAE-CDBB-4DCC-BE6E-188E908FC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" y="237"/>
              <a:ext cx="3056" cy="3975"/>
            </a:xfrm>
            <a:custGeom>
              <a:avLst/>
              <a:gdLst>
                <a:gd name="T0" fmla="*/ 1239 w 3056"/>
                <a:gd name="T1" fmla="*/ 156 h 3975"/>
                <a:gd name="T2" fmla="*/ 828 w 3056"/>
                <a:gd name="T3" fmla="*/ 234 h 3975"/>
                <a:gd name="T4" fmla="*/ 429 w 3056"/>
                <a:gd name="T5" fmla="*/ 372 h 3975"/>
                <a:gd name="T6" fmla="*/ 163 w 3056"/>
                <a:gd name="T7" fmla="*/ 508 h 3975"/>
                <a:gd name="T8" fmla="*/ 141 w 3056"/>
                <a:gd name="T9" fmla="*/ 556 h 3975"/>
                <a:gd name="T10" fmla="*/ 280 w 3056"/>
                <a:gd name="T11" fmla="*/ 3540 h 3975"/>
                <a:gd name="T12" fmla="*/ 305 w 3056"/>
                <a:gd name="T13" fmla="*/ 3573 h 3975"/>
                <a:gd name="T14" fmla="*/ 469 w 3056"/>
                <a:gd name="T15" fmla="*/ 3640 h 3975"/>
                <a:gd name="T16" fmla="*/ 864 w 3056"/>
                <a:gd name="T17" fmla="*/ 3761 h 3975"/>
                <a:gd name="T18" fmla="*/ 1272 w 3056"/>
                <a:gd name="T19" fmla="*/ 3825 h 3975"/>
                <a:gd name="T20" fmla="*/ 1683 w 3056"/>
                <a:gd name="T21" fmla="*/ 3827 h 3975"/>
                <a:gd name="T22" fmla="*/ 2089 w 3056"/>
                <a:gd name="T23" fmla="*/ 3771 h 3975"/>
                <a:gd name="T24" fmla="*/ 2484 w 3056"/>
                <a:gd name="T25" fmla="*/ 3657 h 3975"/>
                <a:gd name="T26" fmla="*/ 2861 w 3056"/>
                <a:gd name="T27" fmla="*/ 3483 h 3975"/>
                <a:gd name="T28" fmla="*/ 2907 w 3056"/>
                <a:gd name="T29" fmla="*/ 3443 h 3975"/>
                <a:gd name="T30" fmla="*/ 2777 w 3056"/>
                <a:gd name="T31" fmla="*/ 442 h 3975"/>
                <a:gd name="T32" fmla="*/ 2762 w 3056"/>
                <a:gd name="T33" fmla="*/ 401 h 3975"/>
                <a:gd name="T34" fmla="*/ 2607 w 3056"/>
                <a:gd name="T35" fmla="*/ 331 h 3975"/>
                <a:gd name="T36" fmla="*/ 2206 w 3056"/>
                <a:gd name="T37" fmla="*/ 208 h 3975"/>
                <a:gd name="T38" fmla="*/ 1795 w 3056"/>
                <a:gd name="T39" fmla="*/ 145 h 3975"/>
                <a:gd name="T40" fmla="*/ 1516 w 3056"/>
                <a:gd name="T41" fmla="*/ 0 h 3975"/>
                <a:gd name="T42" fmla="*/ 1951 w 3056"/>
                <a:gd name="T43" fmla="*/ 23 h 3975"/>
                <a:gd name="T44" fmla="*/ 2379 w 3056"/>
                <a:gd name="T45" fmla="*/ 110 h 3975"/>
                <a:gd name="T46" fmla="*/ 2792 w 3056"/>
                <a:gd name="T47" fmla="*/ 260 h 3975"/>
                <a:gd name="T48" fmla="*/ 2873 w 3056"/>
                <a:gd name="T49" fmla="*/ 316 h 3975"/>
                <a:gd name="T50" fmla="*/ 2914 w 3056"/>
                <a:gd name="T51" fmla="*/ 402 h 3975"/>
                <a:gd name="T52" fmla="*/ 3053 w 3056"/>
                <a:gd name="T53" fmla="*/ 3438 h 3975"/>
                <a:gd name="T54" fmla="*/ 3021 w 3056"/>
                <a:gd name="T55" fmla="*/ 3529 h 3975"/>
                <a:gd name="T56" fmla="*/ 2951 w 3056"/>
                <a:gd name="T57" fmla="*/ 3593 h 3975"/>
                <a:gd name="T58" fmla="*/ 2684 w 3056"/>
                <a:gd name="T59" fmla="*/ 3728 h 3975"/>
                <a:gd name="T60" fmla="*/ 2298 w 3056"/>
                <a:gd name="T61" fmla="*/ 3864 h 3975"/>
                <a:gd name="T62" fmla="*/ 1903 w 3056"/>
                <a:gd name="T63" fmla="*/ 3948 h 3975"/>
                <a:gd name="T64" fmla="*/ 1500 w 3056"/>
                <a:gd name="T65" fmla="*/ 3975 h 3975"/>
                <a:gd name="T66" fmla="*/ 1087 w 3056"/>
                <a:gd name="T67" fmla="*/ 3946 h 3975"/>
                <a:gd name="T68" fmla="*/ 680 w 3056"/>
                <a:gd name="T69" fmla="*/ 3862 h 3975"/>
                <a:gd name="T70" fmla="*/ 285 w 3056"/>
                <a:gd name="T71" fmla="*/ 3718 h 3975"/>
                <a:gd name="T72" fmla="*/ 203 w 3056"/>
                <a:gd name="T73" fmla="*/ 3665 h 3975"/>
                <a:gd name="T74" fmla="*/ 150 w 3056"/>
                <a:gd name="T75" fmla="*/ 3568 h 3975"/>
                <a:gd name="T76" fmla="*/ 2 w 3056"/>
                <a:gd name="T77" fmla="*/ 554 h 3975"/>
                <a:gd name="T78" fmla="*/ 24 w 3056"/>
                <a:gd name="T79" fmla="*/ 469 h 3975"/>
                <a:gd name="T80" fmla="*/ 78 w 3056"/>
                <a:gd name="T81" fmla="*/ 397 h 3975"/>
                <a:gd name="T82" fmla="*/ 373 w 3056"/>
                <a:gd name="T83" fmla="*/ 248 h 3975"/>
                <a:gd name="T84" fmla="*/ 792 w 3056"/>
                <a:gd name="T85" fmla="*/ 102 h 3975"/>
                <a:gd name="T86" fmla="*/ 1225 w 3056"/>
                <a:gd name="T87" fmla="*/ 2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6" h="3975">
                  <a:moveTo>
                    <a:pt x="1517" y="137"/>
                  </a:moveTo>
                  <a:lnTo>
                    <a:pt x="1378" y="143"/>
                  </a:lnTo>
                  <a:lnTo>
                    <a:pt x="1239" y="156"/>
                  </a:lnTo>
                  <a:lnTo>
                    <a:pt x="1101" y="176"/>
                  </a:lnTo>
                  <a:lnTo>
                    <a:pt x="964" y="202"/>
                  </a:lnTo>
                  <a:lnTo>
                    <a:pt x="828" y="234"/>
                  </a:lnTo>
                  <a:lnTo>
                    <a:pt x="693" y="274"/>
                  </a:lnTo>
                  <a:lnTo>
                    <a:pt x="560" y="320"/>
                  </a:lnTo>
                  <a:lnTo>
                    <a:pt x="429" y="372"/>
                  </a:lnTo>
                  <a:lnTo>
                    <a:pt x="301" y="431"/>
                  </a:lnTo>
                  <a:lnTo>
                    <a:pt x="174" y="497"/>
                  </a:lnTo>
                  <a:lnTo>
                    <a:pt x="163" y="508"/>
                  </a:lnTo>
                  <a:lnTo>
                    <a:pt x="153" y="521"/>
                  </a:lnTo>
                  <a:lnTo>
                    <a:pt x="145" y="539"/>
                  </a:lnTo>
                  <a:lnTo>
                    <a:pt x="141" y="556"/>
                  </a:lnTo>
                  <a:lnTo>
                    <a:pt x="139" y="574"/>
                  </a:lnTo>
                  <a:lnTo>
                    <a:pt x="279" y="3524"/>
                  </a:lnTo>
                  <a:lnTo>
                    <a:pt x="280" y="3540"/>
                  </a:lnTo>
                  <a:lnTo>
                    <a:pt x="285" y="3553"/>
                  </a:lnTo>
                  <a:lnTo>
                    <a:pt x="293" y="3565"/>
                  </a:lnTo>
                  <a:lnTo>
                    <a:pt x="305" y="3573"/>
                  </a:lnTo>
                  <a:lnTo>
                    <a:pt x="320" y="3580"/>
                  </a:lnTo>
                  <a:lnTo>
                    <a:pt x="341" y="3586"/>
                  </a:lnTo>
                  <a:lnTo>
                    <a:pt x="469" y="3640"/>
                  </a:lnTo>
                  <a:lnTo>
                    <a:pt x="599" y="3686"/>
                  </a:lnTo>
                  <a:lnTo>
                    <a:pt x="731" y="3728"/>
                  </a:lnTo>
                  <a:lnTo>
                    <a:pt x="864" y="3761"/>
                  </a:lnTo>
                  <a:lnTo>
                    <a:pt x="1000" y="3788"/>
                  </a:lnTo>
                  <a:lnTo>
                    <a:pt x="1135" y="3810"/>
                  </a:lnTo>
                  <a:lnTo>
                    <a:pt x="1272" y="3825"/>
                  </a:lnTo>
                  <a:lnTo>
                    <a:pt x="1409" y="3832"/>
                  </a:lnTo>
                  <a:lnTo>
                    <a:pt x="1546" y="3833"/>
                  </a:lnTo>
                  <a:lnTo>
                    <a:pt x="1683" y="3827"/>
                  </a:lnTo>
                  <a:lnTo>
                    <a:pt x="1818" y="3816"/>
                  </a:lnTo>
                  <a:lnTo>
                    <a:pt x="1954" y="3797"/>
                  </a:lnTo>
                  <a:lnTo>
                    <a:pt x="2089" y="3771"/>
                  </a:lnTo>
                  <a:lnTo>
                    <a:pt x="2222" y="3740"/>
                  </a:lnTo>
                  <a:lnTo>
                    <a:pt x="2354" y="3701"/>
                  </a:lnTo>
                  <a:lnTo>
                    <a:pt x="2484" y="3657"/>
                  </a:lnTo>
                  <a:lnTo>
                    <a:pt x="2612" y="3604"/>
                  </a:lnTo>
                  <a:lnTo>
                    <a:pt x="2737" y="3547"/>
                  </a:lnTo>
                  <a:lnTo>
                    <a:pt x="2861" y="3483"/>
                  </a:lnTo>
                  <a:lnTo>
                    <a:pt x="2882" y="3468"/>
                  </a:lnTo>
                  <a:lnTo>
                    <a:pt x="2897" y="3456"/>
                  </a:lnTo>
                  <a:lnTo>
                    <a:pt x="2907" y="3443"/>
                  </a:lnTo>
                  <a:lnTo>
                    <a:pt x="2914" y="3425"/>
                  </a:lnTo>
                  <a:lnTo>
                    <a:pt x="2916" y="3405"/>
                  </a:lnTo>
                  <a:lnTo>
                    <a:pt x="2777" y="442"/>
                  </a:lnTo>
                  <a:lnTo>
                    <a:pt x="2776" y="426"/>
                  </a:lnTo>
                  <a:lnTo>
                    <a:pt x="2771" y="412"/>
                  </a:lnTo>
                  <a:lnTo>
                    <a:pt x="2762" y="401"/>
                  </a:lnTo>
                  <a:lnTo>
                    <a:pt x="2751" y="392"/>
                  </a:lnTo>
                  <a:lnTo>
                    <a:pt x="2736" y="386"/>
                  </a:lnTo>
                  <a:lnTo>
                    <a:pt x="2607" y="331"/>
                  </a:lnTo>
                  <a:lnTo>
                    <a:pt x="2475" y="283"/>
                  </a:lnTo>
                  <a:lnTo>
                    <a:pt x="2342" y="242"/>
                  </a:lnTo>
                  <a:lnTo>
                    <a:pt x="2206" y="208"/>
                  </a:lnTo>
                  <a:lnTo>
                    <a:pt x="2070" y="181"/>
                  </a:lnTo>
                  <a:lnTo>
                    <a:pt x="1933" y="160"/>
                  </a:lnTo>
                  <a:lnTo>
                    <a:pt x="1795" y="145"/>
                  </a:lnTo>
                  <a:lnTo>
                    <a:pt x="1655" y="138"/>
                  </a:lnTo>
                  <a:lnTo>
                    <a:pt x="1517" y="137"/>
                  </a:lnTo>
                  <a:close/>
                  <a:moveTo>
                    <a:pt x="1516" y="0"/>
                  </a:moveTo>
                  <a:lnTo>
                    <a:pt x="1662" y="0"/>
                  </a:lnTo>
                  <a:lnTo>
                    <a:pt x="1807" y="8"/>
                  </a:lnTo>
                  <a:lnTo>
                    <a:pt x="1951" y="23"/>
                  </a:lnTo>
                  <a:lnTo>
                    <a:pt x="2096" y="44"/>
                  </a:lnTo>
                  <a:lnTo>
                    <a:pt x="2239" y="74"/>
                  </a:lnTo>
                  <a:lnTo>
                    <a:pt x="2379" y="110"/>
                  </a:lnTo>
                  <a:lnTo>
                    <a:pt x="2520" y="152"/>
                  </a:lnTo>
                  <a:lnTo>
                    <a:pt x="2657" y="203"/>
                  </a:lnTo>
                  <a:lnTo>
                    <a:pt x="2792" y="260"/>
                  </a:lnTo>
                  <a:lnTo>
                    <a:pt x="2822" y="275"/>
                  </a:lnTo>
                  <a:lnTo>
                    <a:pt x="2849" y="294"/>
                  </a:lnTo>
                  <a:lnTo>
                    <a:pt x="2873" y="316"/>
                  </a:lnTo>
                  <a:lnTo>
                    <a:pt x="2892" y="342"/>
                  </a:lnTo>
                  <a:lnTo>
                    <a:pt x="2905" y="371"/>
                  </a:lnTo>
                  <a:lnTo>
                    <a:pt x="2914" y="402"/>
                  </a:lnTo>
                  <a:lnTo>
                    <a:pt x="2916" y="434"/>
                  </a:lnTo>
                  <a:lnTo>
                    <a:pt x="3056" y="3405"/>
                  </a:lnTo>
                  <a:lnTo>
                    <a:pt x="3053" y="3438"/>
                  </a:lnTo>
                  <a:lnTo>
                    <a:pt x="3047" y="3470"/>
                  </a:lnTo>
                  <a:lnTo>
                    <a:pt x="3036" y="3501"/>
                  </a:lnTo>
                  <a:lnTo>
                    <a:pt x="3021" y="3529"/>
                  </a:lnTo>
                  <a:lnTo>
                    <a:pt x="3002" y="3555"/>
                  </a:lnTo>
                  <a:lnTo>
                    <a:pt x="2979" y="3576"/>
                  </a:lnTo>
                  <a:lnTo>
                    <a:pt x="2951" y="3593"/>
                  </a:lnTo>
                  <a:lnTo>
                    <a:pt x="2930" y="3607"/>
                  </a:lnTo>
                  <a:lnTo>
                    <a:pt x="2808" y="3670"/>
                  </a:lnTo>
                  <a:lnTo>
                    <a:pt x="2684" y="3728"/>
                  </a:lnTo>
                  <a:lnTo>
                    <a:pt x="2557" y="3780"/>
                  </a:lnTo>
                  <a:lnTo>
                    <a:pt x="2429" y="3825"/>
                  </a:lnTo>
                  <a:lnTo>
                    <a:pt x="2298" y="3864"/>
                  </a:lnTo>
                  <a:lnTo>
                    <a:pt x="2168" y="3898"/>
                  </a:lnTo>
                  <a:lnTo>
                    <a:pt x="2036" y="3925"/>
                  </a:lnTo>
                  <a:lnTo>
                    <a:pt x="1903" y="3948"/>
                  </a:lnTo>
                  <a:lnTo>
                    <a:pt x="1769" y="3963"/>
                  </a:lnTo>
                  <a:lnTo>
                    <a:pt x="1634" y="3973"/>
                  </a:lnTo>
                  <a:lnTo>
                    <a:pt x="1500" y="3975"/>
                  </a:lnTo>
                  <a:lnTo>
                    <a:pt x="1362" y="3973"/>
                  </a:lnTo>
                  <a:lnTo>
                    <a:pt x="1224" y="3963"/>
                  </a:lnTo>
                  <a:lnTo>
                    <a:pt x="1087" y="3946"/>
                  </a:lnTo>
                  <a:lnTo>
                    <a:pt x="950" y="3925"/>
                  </a:lnTo>
                  <a:lnTo>
                    <a:pt x="815" y="3897"/>
                  </a:lnTo>
                  <a:lnTo>
                    <a:pt x="680" y="3862"/>
                  </a:lnTo>
                  <a:lnTo>
                    <a:pt x="547" y="3821"/>
                  </a:lnTo>
                  <a:lnTo>
                    <a:pt x="415" y="3772"/>
                  </a:lnTo>
                  <a:lnTo>
                    <a:pt x="285" y="3718"/>
                  </a:lnTo>
                  <a:lnTo>
                    <a:pt x="265" y="3711"/>
                  </a:lnTo>
                  <a:lnTo>
                    <a:pt x="231" y="3691"/>
                  </a:lnTo>
                  <a:lnTo>
                    <a:pt x="203" y="3665"/>
                  </a:lnTo>
                  <a:lnTo>
                    <a:pt x="179" y="3637"/>
                  </a:lnTo>
                  <a:lnTo>
                    <a:pt x="162" y="3603"/>
                  </a:lnTo>
                  <a:lnTo>
                    <a:pt x="150" y="3568"/>
                  </a:lnTo>
                  <a:lnTo>
                    <a:pt x="147" y="3531"/>
                  </a:lnTo>
                  <a:lnTo>
                    <a:pt x="0" y="580"/>
                  </a:lnTo>
                  <a:lnTo>
                    <a:pt x="2" y="554"/>
                  </a:lnTo>
                  <a:lnTo>
                    <a:pt x="6" y="525"/>
                  </a:lnTo>
                  <a:lnTo>
                    <a:pt x="14" y="497"/>
                  </a:lnTo>
                  <a:lnTo>
                    <a:pt x="24" y="469"/>
                  </a:lnTo>
                  <a:lnTo>
                    <a:pt x="39" y="443"/>
                  </a:lnTo>
                  <a:lnTo>
                    <a:pt x="56" y="418"/>
                  </a:lnTo>
                  <a:lnTo>
                    <a:pt x="78" y="397"/>
                  </a:lnTo>
                  <a:lnTo>
                    <a:pt x="104" y="378"/>
                  </a:lnTo>
                  <a:lnTo>
                    <a:pt x="238" y="310"/>
                  </a:lnTo>
                  <a:lnTo>
                    <a:pt x="373" y="248"/>
                  </a:lnTo>
                  <a:lnTo>
                    <a:pt x="511" y="193"/>
                  </a:lnTo>
                  <a:lnTo>
                    <a:pt x="650" y="145"/>
                  </a:lnTo>
                  <a:lnTo>
                    <a:pt x="792" y="102"/>
                  </a:lnTo>
                  <a:lnTo>
                    <a:pt x="935" y="69"/>
                  </a:lnTo>
                  <a:lnTo>
                    <a:pt x="1080" y="40"/>
                  </a:lnTo>
                  <a:lnTo>
                    <a:pt x="1225" y="20"/>
                  </a:lnTo>
                  <a:lnTo>
                    <a:pt x="1371" y="7"/>
                  </a:lnTo>
                  <a:lnTo>
                    <a:pt x="1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0" name="Freeform 42">
              <a:extLst>
                <a:ext uri="{FF2B5EF4-FFF2-40B4-BE49-F238E27FC236}">
                  <a16:creationId xmlns:a16="http://schemas.microsoft.com/office/drawing/2014/main" id="{6A3091A3-3FB6-4776-AFD3-02A2C209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602"/>
              <a:ext cx="556" cy="556"/>
            </a:xfrm>
            <a:custGeom>
              <a:avLst/>
              <a:gdLst>
                <a:gd name="T0" fmla="*/ 247 w 556"/>
                <a:gd name="T1" fmla="*/ 143 h 556"/>
                <a:gd name="T2" fmla="*/ 192 w 556"/>
                <a:gd name="T3" fmla="*/ 169 h 556"/>
                <a:gd name="T4" fmla="*/ 153 w 556"/>
                <a:gd name="T5" fmla="*/ 217 h 556"/>
                <a:gd name="T6" fmla="*/ 140 w 556"/>
                <a:gd name="T7" fmla="*/ 277 h 556"/>
                <a:gd name="T8" fmla="*/ 153 w 556"/>
                <a:gd name="T9" fmla="*/ 338 h 556"/>
                <a:gd name="T10" fmla="*/ 192 w 556"/>
                <a:gd name="T11" fmla="*/ 386 h 556"/>
                <a:gd name="T12" fmla="*/ 247 w 556"/>
                <a:gd name="T13" fmla="*/ 413 h 556"/>
                <a:gd name="T14" fmla="*/ 310 w 556"/>
                <a:gd name="T15" fmla="*/ 413 h 556"/>
                <a:gd name="T16" fmla="*/ 365 w 556"/>
                <a:gd name="T17" fmla="*/ 386 h 556"/>
                <a:gd name="T18" fmla="*/ 403 w 556"/>
                <a:gd name="T19" fmla="*/ 338 h 556"/>
                <a:gd name="T20" fmla="*/ 417 w 556"/>
                <a:gd name="T21" fmla="*/ 277 h 556"/>
                <a:gd name="T22" fmla="*/ 403 w 556"/>
                <a:gd name="T23" fmla="*/ 217 h 556"/>
                <a:gd name="T24" fmla="*/ 365 w 556"/>
                <a:gd name="T25" fmla="*/ 169 h 556"/>
                <a:gd name="T26" fmla="*/ 310 w 556"/>
                <a:gd name="T27" fmla="*/ 143 h 556"/>
                <a:gd name="T28" fmla="*/ 279 w 556"/>
                <a:gd name="T29" fmla="*/ 0 h 556"/>
                <a:gd name="T30" fmla="*/ 366 w 556"/>
                <a:gd name="T31" fmla="*/ 15 h 556"/>
                <a:gd name="T32" fmla="*/ 442 w 556"/>
                <a:gd name="T33" fmla="*/ 53 h 556"/>
                <a:gd name="T34" fmla="*/ 503 w 556"/>
                <a:gd name="T35" fmla="*/ 114 h 556"/>
                <a:gd name="T36" fmla="*/ 543 w 556"/>
                <a:gd name="T37" fmla="*/ 190 h 556"/>
                <a:gd name="T38" fmla="*/ 556 w 556"/>
                <a:gd name="T39" fmla="*/ 277 h 556"/>
                <a:gd name="T40" fmla="*/ 543 w 556"/>
                <a:gd name="T41" fmla="*/ 365 h 556"/>
                <a:gd name="T42" fmla="*/ 503 w 556"/>
                <a:gd name="T43" fmla="*/ 441 h 556"/>
                <a:gd name="T44" fmla="*/ 442 w 556"/>
                <a:gd name="T45" fmla="*/ 502 h 556"/>
                <a:gd name="T46" fmla="*/ 366 w 556"/>
                <a:gd name="T47" fmla="*/ 541 h 556"/>
                <a:gd name="T48" fmla="*/ 279 w 556"/>
                <a:gd name="T49" fmla="*/ 556 h 556"/>
                <a:gd name="T50" fmla="*/ 191 w 556"/>
                <a:gd name="T51" fmla="*/ 541 h 556"/>
                <a:gd name="T52" fmla="*/ 115 w 556"/>
                <a:gd name="T53" fmla="*/ 502 h 556"/>
                <a:gd name="T54" fmla="*/ 55 w 556"/>
                <a:gd name="T55" fmla="*/ 441 h 556"/>
                <a:gd name="T56" fmla="*/ 15 w 556"/>
                <a:gd name="T57" fmla="*/ 365 h 556"/>
                <a:gd name="T58" fmla="*/ 0 w 556"/>
                <a:gd name="T59" fmla="*/ 277 h 556"/>
                <a:gd name="T60" fmla="*/ 15 w 556"/>
                <a:gd name="T61" fmla="*/ 190 h 556"/>
                <a:gd name="T62" fmla="*/ 55 w 556"/>
                <a:gd name="T63" fmla="*/ 114 h 556"/>
                <a:gd name="T64" fmla="*/ 115 w 556"/>
                <a:gd name="T65" fmla="*/ 53 h 556"/>
                <a:gd name="T66" fmla="*/ 191 w 556"/>
                <a:gd name="T67" fmla="*/ 15 h 556"/>
                <a:gd name="T68" fmla="*/ 279 w 556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56">
                  <a:moveTo>
                    <a:pt x="279" y="139"/>
                  </a:moveTo>
                  <a:lnTo>
                    <a:pt x="247" y="143"/>
                  </a:lnTo>
                  <a:lnTo>
                    <a:pt x="218" y="153"/>
                  </a:lnTo>
                  <a:lnTo>
                    <a:pt x="192" y="169"/>
                  </a:lnTo>
                  <a:lnTo>
                    <a:pt x="171" y="191"/>
                  </a:lnTo>
                  <a:lnTo>
                    <a:pt x="153" y="217"/>
                  </a:lnTo>
                  <a:lnTo>
                    <a:pt x="143" y="246"/>
                  </a:lnTo>
                  <a:lnTo>
                    <a:pt x="140" y="277"/>
                  </a:lnTo>
                  <a:lnTo>
                    <a:pt x="143" y="309"/>
                  </a:lnTo>
                  <a:lnTo>
                    <a:pt x="153" y="338"/>
                  </a:lnTo>
                  <a:lnTo>
                    <a:pt x="171" y="364"/>
                  </a:lnTo>
                  <a:lnTo>
                    <a:pt x="192" y="386"/>
                  </a:lnTo>
                  <a:lnTo>
                    <a:pt x="218" y="403"/>
                  </a:lnTo>
                  <a:lnTo>
                    <a:pt x="247" y="413"/>
                  </a:lnTo>
                  <a:lnTo>
                    <a:pt x="279" y="416"/>
                  </a:lnTo>
                  <a:lnTo>
                    <a:pt x="310" y="413"/>
                  </a:lnTo>
                  <a:lnTo>
                    <a:pt x="340" y="403"/>
                  </a:lnTo>
                  <a:lnTo>
                    <a:pt x="365" y="386"/>
                  </a:lnTo>
                  <a:lnTo>
                    <a:pt x="387" y="364"/>
                  </a:lnTo>
                  <a:lnTo>
                    <a:pt x="403" y="338"/>
                  </a:lnTo>
                  <a:lnTo>
                    <a:pt x="413" y="309"/>
                  </a:lnTo>
                  <a:lnTo>
                    <a:pt x="417" y="277"/>
                  </a:lnTo>
                  <a:lnTo>
                    <a:pt x="413" y="246"/>
                  </a:lnTo>
                  <a:lnTo>
                    <a:pt x="403" y="217"/>
                  </a:lnTo>
                  <a:lnTo>
                    <a:pt x="387" y="191"/>
                  </a:lnTo>
                  <a:lnTo>
                    <a:pt x="365" y="169"/>
                  </a:lnTo>
                  <a:lnTo>
                    <a:pt x="340" y="153"/>
                  </a:lnTo>
                  <a:lnTo>
                    <a:pt x="310" y="143"/>
                  </a:lnTo>
                  <a:lnTo>
                    <a:pt x="279" y="139"/>
                  </a:lnTo>
                  <a:close/>
                  <a:moveTo>
                    <a:pt x="279" y="0"/>
                  </a:moveTo>
                  <a:lnTo>
                    <a:pt x="324" y="3"/>
                  </a:lnTo>
                  <a:lnTo>
                    <a:pt x="366" y="15"/>
                  </a:lnTo>
                  <a:lnTo>
                    <a:pt x="406" y="31"/>
                  </a:lnTo>
                  <a:lnTo>
                    <a:pt x="442" y="53"/>
                  </a:lnTo>
                  <a:lnTo>
                    <a:pt x="474" y="82"/>
                  </a:lnTo>
                  <a:lnTo>
                    <a:pt x="503" y="114"/>
                  </a:lnTo>
                  <a:lnTo>
                    <a:pt x="525" y="150"/>
                  </a:lnTo>
                  <a:lnTo>
                    <a:pt x="543" y="190"/>
                  </a:lnTo>
                  <a:lnTo>
                    <a:pt x="552" y="232"/>
                  </a:lnTo>
                  <a:lnTo>
                    <a:pt x="556" y="277"/>
                  </a:lnTo>
                  <a:lnTo>
                    <a:pt x="552" y="323"/>
                  </a:lnTo>
                  <a:lnTo>
                    <a:pt x="543" y="365"/>
                  </a:lnTo>
                  <a:lnTo>
                    <a:pt x="525" y="405"/>
                  </a:lnTo>
                  <a:lnTo>
                    <a:pt x="503" y="441"/>
                  </a:lnTo>
                  <a:lnTo>
                    <a:pt x="474" y="474"/>
                  </a:lnTo>
                  <a:lnTo>
                    <a:pt x="442" y="502"/>
                  </a:lnTo>
                  <a:lnTo>
                    <a:pt x="406" y="525"/>
                  </a:lnTo>
                  <a:lnTo>
                    <a:pt x="366" y="541"/>
                  </a:lnTo>
                  <a:lnTo>
                    <a:pt x="324" y="552"/>
                  </a:lnTo>
                  <a:lnTo>
                    <a:pt x="279" y="556"/>
                  </a:lnTo>
                  <a:lnTo>
                    <a:pt x="234" y="552"/>
                  </a:lnTo>
                  <a:lnTo>
                    <a:pt x="191" y="541"/>
                  </a:lnTo>
                  <a:lnTo>
                    <a:pt x="151" y="525"/>
                  </a:lnTo>
                  <a:lnTo>
                    <a:pt x="115" y="502"/>
                  </a:lnTo>
                  <a:lnTo>
                    <a:pt x="82" y="474"/>
                  </a:lnTo>
                  <a:lnTo>
                    <a:pt x="55" y="441"/>
                  </a:lnTo>
                  <a:lnTo>
                    <a:pt x="31" y="405"/>
                  </a:lnTo>
                  <a:lnTo>
                    <a:pt x="15" y="365"/>
                  </a:lnTo>
                  <a:lnTo>
                    <a:pt x="4" y="323"/>
                  </a:lnTo>
                  <a:lnTo>
                    <a:pt x="0" y="277"/>
                  </a:lnTo>
                  <a:lnTo>
                    <a:pt x="4" y="232"/>
                  </a:lnTo>
                  <a:lnTo>
                    <a:pt x="15" y="190"/>
                  </a:lnTo>
                  <a:lnTo>
                    <a:pt x="31" y="150"/>
                  </a:lnTo>
                  <a:lnTo>
                    <a:pt x="55" y="114"/>
                  </a:lnTo>
                  <a:lnTo>
                    <a:pt x="82" y="82"/>
                  </a:lnTo>
                  <a:lnTo>
                    <a:pt x="115" y="53"/>
                  </a:lnTo>
                  <a:lnTo>
                    <a:pt x="151" y="31"/>
                  </a:lnTo>
                  <a:lnTo>
                    <a:pt x="191" y="15"/>
                  </a:lnTo>
                  <a:lnTo>
                    <a:pt x="234" y="3"/>
                  </a:lnTo>
                  <a:lnTo>
                    <a:pt x="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1" name="Freeform 43">
              <a:extLst>
                <a:ext uri="{FF2B5EF4-FFF2-40B4-BE49-F238E27FC236}">
                  <a16:creationId xmlns:a16="http://schemas.microsoft.com/office/drawing/2014/main" id="{65454D95-4775-4FDA-9383-66F640430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" y="113"/>
              <a:ext cx="2399" cy="3975"/>
            </a:xfrm>
            <a:custGeom>
              <a:avLst/>
              <a:gdLst>
                <a:gd name="T0" fmla="*/ 1225 w 2399"/>
                <a:gd name="T1" fmla="*/ 155 h 3975"/>
                <a:gd name="T2" fmla="*/ 802 w 2399"/>
                <a:gd name="T3" fmla="*/ 233 h 3975"/>
                <a:gd name="T4" fmla="*/ 634 w 2399"/>
                <a:gd name="T5" fmla="*/ 292 h 3975"/>
                <a:gd name="T6" fmla="*/ 142 w 2399"/>
                <a:gd name="T7" fmla="*/ 3238 h 3975"/>
                <a:gd name="T8" fmla="*/ 149 w 2399"/>
                <a:gd name="T9" fmla="*/ 3281 h 3975"/>
                <a:gd name="T10" fmla="*/ 190 w 2399"/>
                <a:gd name="T11" fmla="*/ 3314 h 3975"/>
                <a:gd name="T12" fmla="*/ 501 w 2399"/>
                <a:gd name="T13" fmla="*/ 3510 h 3975"/>
                <a:gd name="T14" fmla="*/ 833 w 2399"/>
                <a:gd name="T15" fmla="*/ 3661 h 3975"/>
                <a:gd name="T16" fmla="*/ 1053 w 2399"/>
                <a:gd name="T17" fmla="*/ 3710 h 3975"/>
                <a:gd name="T18" fmla="*/ 898 w 2399"/>
                <a:gd name="T19" fmla="*/ 704 h 3975"/>
                <a:gd name="T20" fmla="*/ 912 w 2399"/>
                <a:gd name="T21" fmla="*/ 621 h 3975"/>
                <a:gd name="T22" fmla="*/ 954 w 2399"/>
                <a:gd name="T23" fmla="*/ 542 h 3975"/>
                <a:gd name="T24" fmla="*/ 1126 w 2399"/>
                <a:gd name="T25" fmla="*/ 438 h 3975"/>
                <a:gd name="T26" fmla="*/ 1510 w 2399"/>
                <a:gd name="T27" fmla="*/ 281 h 3975"/>
                <a:gd name="T28" fmla="*/ 1912 w 2399"/>
                <a:gd name="T29" fmla="*/ 177 h 3975"/>
                <a:gd name="T30" fmla="*/ 1612 w 2399"/>
                <a:gd name="T31" fmla="*/ 144 h 3975"/>
                <a:gd name="T32" fmla="*/ 1628 w 2399"/>
                <a:gd name="T33" fmla="*/ 2 h 3975"/>
                <a:gd name="T34" fmla="*/ 2063 w 2399"/>
                <a:gd name="T35" fmla="*/ 52 h 3975"/>
                <a:gd name="T36" fmla="*/ 2366 w 2399"/>
                <a:gd name="T37" fmla="*/ 127 h 3975"/>
                <a:gd name="T38" fmla="*/ 2397 w 2399"/>
                <a:gd name="T39" fmla="*/ 164 h 3975"/>
                <a:gd name="T40" fmla="*/ 2392 w 2399"/>
                <a:gd name="T41" fmla="*/ 218 h 3975"/>
                <a:gd name="T42" fmla="*/ 2352 w 2399"/>
                <a:gd name="T43" fmla="*/ 256 h 3975"/>
                <a:gd name="T44" fmla="*/ 2073 w 2399"/>
                <a:gd name="T45" fmla="*/ 285 h 3975"/>
                <a:gd name="T46" fmla="*/ 1685 w 2399"/>
                <a:gd name="T47" fmla="*/ 368 h 3975"/>
                <a:gd name="T48" fmla="*/ 1311 w 2399"/>
                <a:gd name="T49" fmla="*/ 502 h 3975"/>
                <a:gd name="T50" fmla="*/ 1061 w 2399"/>
                <a:gd name="T51" fmla="*/ 632 h 3975"/>
                <a:gd name="T52" fmla="*/ 1039 w 2399"/>
                <a:gd name="T53" fmla="*/ 680 h 3975"/>
                <a:gd name="T54" fmla="*/ 1179 w 2399"/>
                <a:gd name="T55" fmla="*/ 3666 h 3975"/>
                <a:gd name="T56" fmla="*/ 1200 w 2399"/>
                <a:gd name="T57" fmla="*/ 3700 h 3975"/>
                <a:gd name="T58" fmla="*/ 1206 w 2399"/>
                <a:gd name="T59" fmla="*/ 3704 h 3975"/>
                <a:gd name="T60" fmla="*/ 1231 w 2399"/>
                <a:gd name="T61" fmla="*/ 3710 h 3975"/>
                <a:gd name="T62" fmla="*/ 1235 w 2399"/>
                <a:gd name="T63" fmla="*/ 3711 h 3975"/>
                <a:gd name="T64" fmla="*/ 1239 w 2399"/>
                <a:gd name="T65" fmla="*/ 3717 h 3975"/>
                <a:gd name="T66" fmla="*/ 1398 w 2399"/>
                <a:gd name="T67" fmla="*/ 3779 h 3975"/>
                <a:gd name="T68" fmla="*/ 1461 w 2399"/>
                <a:gd name="T69" fmla="*/ 3801 h 3975"/>
                <a:gd name="T70" fmla="*/ 1588 w 2399"/>
                <a:gd name="T71" fmla="*/ 3843 h 3975"/>
                <a:gd name="T72" fmla="*/ 1619 w 2399"/>
                <a:gd name="T73" fmla="*/ 3881 h 3975"/>
                <a:gd name="T74" fmla="*/ 1614 w 2399"/>
                <a:gd name="T75" fmla="*/ 3937 h 3975"/>
                <a:gd name="T76" fmla="*/ 1575 w 2399"/>
                <a:gd name="T77" fmla="*/ 3972 h 3975"/>
                <a:gd name="T78" fmla="*/ 1409 w 2399"/>
                <a:gd name="T79" fmla="*/ 3957 h 3975"/>
                <a:gd name="T80" fmla="*/ 994 w 2399"/>
                <a:gd name="T81" fmla="*/ 3865 h 3975"/>
                <a:gd name="T82" fmla="*/ 597 w 2399"/>
                <a:gd name="T83" fmla="*/ 3713 h 3975"/>
                <a:gd name="T84" fmla="*/ 224 w 2399"/>
                <a:gd name="T85" fmla="*/ 3506 h 3975"/>
                <a:gd name="T86" fmla="*/ 57 w 2399"/>
                <a:gd name="T87" fmla="*/ 3385 h 3975"/>
                <a:gd name="T88" fmla="*/ 5 w 2399"/>
                <a:gd name="T89" fmla="*/ 3286 h 3975"/>
                <a:gd name="T90" fmla="*/ 483 w 2399"/>
                <a:gd name="T91" fmla="*/ 301 h 3975"/>
                <a:gd name="T92" fmla="*/ 531 w 2399"/>
                <a:gd name="T93" fmla="*/ 200 h 3975"/>
                <a:gd name="T94" fmla="*/ 621 w 2399"/>
                <a:gd name="T95" fmla="*/ 134 h 3975"/>
                <a:gd name="T96" fmla="*/ 1048 w 2399"/>
                <a:gd name="T97" fmla="*/ 36 h 3975"/>
                <a:gd name="T98" fmla="*/ 1483 w 2399"/>
                <a:gd name="T99" fmla="*/ 0 h 3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9" h="3975">
                  <a:moveTo>
                    <a:pt x="1510" y="142"/>
                  </a:moveTo>
                  <a:lnTo>
                    <a:pt x="1367" y="145"/>
                  </a:lnTo>
                  <a:lnTo>
                    <a:pt x="1225" y="155"/>
                  </a:lnTo>
                  <a:lnTo>
                    <a:pt x="1083" y="174"/>
                  </a:lnTo>
                  <a:lnTo>
                    <a:pt x="943" y="199"/>
                  </a:lnTo>
                  <a:lnTo>
                    <a:pt x="802" y="233"/>
                  </a:lnTo>
                  <a:lnTo>
                    <a:pt x="663" y="274"/>
                  </a:lnTo>
                  <a:lnTo>
                    <a:pt x="647" y="281"/>
                  </a:lnTo>
                  <a:lnTo>
                    <a:pt x="634" y="292"/>
                  </a:lnTo>
                  <a:lnTo>
                    <a:pt x="624" y="307"/>
                  </a:lnTo>
                  <a:lnTo>
                    <a:pt x="621" y="322"/>
                  </a:lnTo>
                  <a:lnTo>
                    <a:pt x="142" y="3238"/>
                  </a:lnTo>
                  <a:lnTo>
                    <a:pt x="141" y="3255"/>
                  </a:lnTo>
                  <a:lnTo>
                    <a:pt x="143" y="3268"/>
                  </a:lnTo>
                  <a:lnTo>
                    <a:pt x="149" y="3281"/>
                  </a:lnTo>
                  <a:lnTo>
                    <a:pt x="158" y="3292"/>
                  </a:lnTo>
                  <a:lnTo>
                    <a:pt x="169" y="3301"/>
                  </a:lnTo>
                  <a:lnTo>
                    <a:pt x="190" y="3314"/>
                  </a:lnTo>
                  <a:lnTo>
                    <a:pt x="291" y="3385"/>
                  </a:lnTo>
                  <a:lnTo>
                    <a:pt x="394" y="3450"/>
                  </a:lnTo>
                  <a:lnTo>
                    <a:pt x="501" y="3510"/>
                  </a:lnTo>
                  <a:lnTo>
                    <a:pt x="609" y="3565"/>
                  </a:lnTo>
                  <a:lnTo>
                    <a:pt x="720" y="3615"/>
                  </a:lnTo>
                  <a:lnTo>
                    <a:pt x="833" y="3661"/>
                  </a:lnTo>
                  <a:lnTo>
                    <a:pt x="949" y="3702"/>
                  </a:lnTo>
                  <a:lnTo>
                    <a:pt x="1065" y="3738"/>
                  </a:lnTo>
                  <a:lnTo>
                    <a:pt x="1053" y="3710"/>
                  </a:lnTo>
                  <a:lnTo>
                    <a:pt x="1045" y="3680"/>
                  </a:lnTo>
                  <a:lnTo>
                    <a:pt x="1037" y="3648"/>
                  </a:lnTo>
                  <a:lnTo>
                    <a:pt x="898" y="704"/>
                  </a:lnTo>
                  <a:lnTo>
                    <a:pt x="900" y="678"/>
                  </a:lnTo>
                  <a:lnTo>
                    <a:pt x="904" y="649"/>
                  </a:lnTo>
                  <a:lnTo>
                    <a:pt x="912" y="621"/>
                  </a:lnTo>
                  <a:lnTo>
                    <a:pt x="922" y="593"/>
                  </a:lnTo>
                  <a:lnTo>
                    <a:pt x="937" y="567"/>
                  </a:lnTo>
                  <a:lnTo>
                    <a:pt x="954" y="542"/>
                  </a:lnTo>
                  <a:lnTo>
                    <a:pt x="976" y="521"/>
                  </a:lnTo>
                  <a:lnTo>
                    <a:pt x="1002" y="502"/>
                  </a:lnTo>
                  <a:lnTo>
                    <a:pt x="1126" y="438"/>
                  </a:lnTo>
                  <a:lnTo>
                    <a:pt x="1251" y="379"/>
                  </a:lnTo>
                  <a:lnTo>
                    <a:pt x="1379" y="327"/>
                  </a:lnTo>
                  <a:lnTo>
                    <a:pt x="1510" y="281"/>
                  </a:lnTo>
                  <a:lnTo>
                    <a:pt x="1642" y="241"/>
                  </a:lnTo>
                  <a:lnTo>
                    <a:pt x="1776" y="206"/>
                  </a:lnTo>
                  <a:lnTo>
                    <a:pt x="1912" y="177"/>
                  </a:lnTo>
                  <a:lnTo>
                    <a:pt x="1813" y="163"/>
                  </a:lnTo>
                  <a:lnTo>
                    <a:pt x="1714" y="152"/>
                  </a:lnTo>
                  <a:lnTo>
                    <a:pt x="1612" y="144"/>
                  </a:lnTo>
                  <a:lnTo>
                    <a:pt x="1510" y="142"/>
                  </a:lnTo>
                  <a:close/>
                  <a:moveTo>
                    <a:pt x="1483" y="0"/>
                  </a:moveTo>
                  <a:lnTo>
                    <a:pt x="1628" y="2"/>
                  </a:lnTo>
                  <a:lnTo>
                    <a:pt x="1774" y="12"/>
                  </a:lnTo>
                  <a:lnTo>
                    <a:pt x="1918" y="29"/>
                  </a:lnTo>
                  <a:lnTo>
                    <a:pt x="2063" y="52"/>
                  </a:lnTo>
                  <a:lnTo>
                    <a:pt x="2206" y="83"/>
                  </a:lnTo>
                  <a:lnTo>
                    <a:pt x="2349" y="121"/>
                  </a:lnTo>
                  <a:lnTo>
                    <a:pt x="2366" y="127"/>
                  </a:lnTo>
                  <a:lnTo>
                    <a:pt x="2379" y="137"/>
                  </a:lnTo>
                  <a:lnTo>
                    <a:pt x="2389" y="149"/>
                  </a:lnTo>
                  <a:lnTo>
                    <a:pt x="2397" y="164"/>
                  </a:lnTo>
                  <a:lnTo>
                    <a:pt x="2399" y="180"/>
                  </a:lnTo>
                  <a:lnTo>
                    <a:pt x="2398" y="198"/>
                  </a:lnTo>
                  <a:lnTo>
                    <a:pt x="2392" y="218"/>
                  </a:lnTo>
                  <a:lnTo>
                    <a:pt x="2382" y="234"/>
                  </a:lnTo>
                  <a:lnTo>
                    <a:pt x="2368" y="247"/>
                  </a:lnTo>
                  <a:lnTo>
                    <a:pt x="2352" y="256"/>
                  </a:lnTo>
                  <a:lnTo>
                    <a:pt x="2336" y="260"/>
                  </a:lnTo>
                  <a:lnTo>
                    <a:pt x="2205" y="270"/>
                  </a:lnTo>
                  <a:lnTo>
                    <a:pt x="2073" y="285"/>
                  </a:lnTo>
                  <a:lnTo>
                    <a:pt x="1944" y="306"/>
                  </a:lnTo>
                  <a:lnTo>
                    <a:pt x="1813" y="335"/>
                  </a:lnTo>
                  <a:lnTo>
                    <a:pt x="1685" y="368"/>
                  </a:lnTo>
                  <a:lnTo>
                    <a:pt x="1558" y="407"/>
                  </a:lnTo>
                  <a:lnTo>
                    <a:pt x="1434" y="451"/>
                  </a:lnTo>
                  <a:lnTo>
                    <a:pt x="1311" y="502"/>
                  </a:lnTo>
                  <a:lnTo>
                    <a:pt x="1190" y="560"/>
                  </a:lnTo>
                  <a:lnTo>
                    <a:pt x="1072" y="621"/>
                  </a:lnTo>
                  <a:lnTo>
                    <a:pt x="1061" y="632"/>
                  </a:lnTo>
                  <a:lnTo>
                    <a:pt x="1051" y="645"/>
                  </a:lnTo>
                  <a:lnTo>
                    <a:pt x="1043" y="663"/>
                  </a:lnTo>
                  <a:lnTo>
                    <a:pt x="1039" y="680"/>
                  </a:lnTo>
                  <a:lnTo>
                    <a:pt x="1037" y="698"/>
                  </a:lnTo>
                  <a:lnTo>
                    <a:pt x="1177" y="3648"/>
                  </a:lnTo>
                  <a:lnTo>
                    <a:pt x="1179" y="3666"/>
                  </a:lnTo>
                  <a:lnTo>
                    <a:pt x="1185" y="3682"/>
                  </a:lnTo>
                  <a:lnTo>
                    <a:pt x="1196" y="3696"/>
                  </a:lnTo>
                  <a:lnTo>
                    <a:pt x="1200" y="3700"/>
                  </a:lnTo>
                  <a:lnTo>
                    <a:pt x="1203" y="3701"/>
                  </a:lnTo>
                  <a:lnTo>
                    <a:pt x="1204" y="3702"/>
                  </a:lnTo>
                  <a:lnTo>
                    <a:pt x="1206" y="3704"/>
                  </a:lnTo>
                  <a:lnTo>
                    <a:pt x="1208" y="3704"/>
                  </a:lnTo>
                  <a:lnTo>
                    <a:pt x="1211" y="3704"/>
                  </a:lnTo>
                  <a:lnTo>
                    <a:pt x="1231" y="3710"/>
                  </a:lnTo>
                  <a:lnTo>
                    <a:pt x="1233" y="3710"/>
                  </a:lnTo>
                  <a:lnTo>
                    <a:pt x="1234" y="3711"/>
                  </a:lnTo>
                  <a:lnTo>
                    <a:pt x="1235" y="3711"/>
                  </a:lnTo>
                  <a:lnTo>
                    <a:pt x="1238" y="3712"/>
                  </a:lnTo>
                  <a:lnTo>
                    <a:pt x="1239" y="3715"/>
                  </a:lnTo>
                  <a:lnTo>
                    <a:pt x="1239" y="3717"/>
                  </a:lnTo>
                  <a:lnTo>
                    <a:pt x="1287" y="3738"/>
                  </a:lnTo>
                  <a:lnTo>
                    <a:pt x="1339" y="3758"/>
                  </a:lnTo>
                  <a:lnTo>
                    <a:pt x="1398" y="3779"/>
                  </a:lnTo>
                  <a:lnTo>
                    <a:pt x="1392" y="3814"/>
                  </a:lnTo>
                  <a:lnTo>
                    <a:pt x="1405" y="3779"/>
                  </a:lnTo>
                  <a:lnTo>
                    <a:pt x="1461" y="3801"/>
                  </a:lnTo>
                  <a:lnTo>
                    <a:pt x="1516" y="3819"/>
                  </a:lnTo>
                  <a:lnTo>
                    <a:pt x="1572" y="3835"/>
                  </a:lnTo>
                  <a:lnTo>
                    <a:pt x="1588" y="3843"/>
                  </a:lnTo>
                  <a:lnTo>
                    <a:pt x="1602" y="3854"/>
                  </a:lnTo>
                  <a:lnTo>
                    <a:pt x="1612" y="3866"/>
                  </a:lnTo>
                  <a:lnTo>
                    <a:pt x="1619" y="3881"/>
                  </a:lnTo>
                  <a:lnTo>
                    <a:pt x="1622" y="3899"/>
                  </a:lnTo>
                  <a:lnTo>
                    <a:pt x="1621" y="3919"/>
                  </a:lnTo>
                  <a:lnTo>
                    <a:pt x="1614" y="3937"/>
                  </a:lnTo>
                  <a:lnTo>
                    <a:pt x="1603" y="3953"/>
                  </a:lnTo>
                  <a:lnTo>
                    <a:pt x="1591" y="3965"/>
                  </a:lnTo>
                  <a:lnTo>
                    <a:pt x="1575" y="3972"/>
                  </a:lnTo>
                  <a:lnTo>
                    <a:pt x="1558" y="3975"/>
                  </a:lnTo>
                  <a:lnTo>
                    <a:pt x="1551" y="3975"/>
                  </a:lnTo>
                  <a:lnTo>
                    <a:pt x="1409" y="3957"/>
                  </a:lnTo>
                  <a:lnTo>
                    <a:pt x="1270" y="3934"/>
                  </a:lnTo>
                  <a:lnTo>
                    <a:pt x="1131" y="3903"/>
                  </a:lnTo>
                  <a:lnTo>
                    <a:pt x="994" y="3865"/>
                  </a:lnTo>
                  <a:lnTo>
                    <a:pt x="859" y="3820"/>
                  </a:lnTo>
                  <a:lnTo>
                    <a:pt x="726" y="3769"/>
                  </a:lnTo>
                  <a:lnTo>
                    <a:pt x="597" y="3713"/>
                  </a:lnTo>
                  <a:lnTo>
                    <a:pt x="469" y="3650"/>
                  </a:lnTo>
                  <a:lnTo>
                    <a:pt x="346" y="3580"/>
                  </a:lnTo>
                  <a:lnTo>
                    <a:pt x="224" y="3506"/>
                  </a:lnTo>
                  <a:lnTo>
                    <a:pt x="107" y="3426"/>
                  </a:lnTo>
                  <a:lnTo>
                    <a:pt x="86" y="3411"/>
                  </a:lnTo>
                  <a:lnTo>
                    <a:pt x="57" y="3385"/>
                  </a:lnTo>
                  <a:lnTo>
                    <a:pt x="34" y="3355"/>
                  </a:lnTo>
                  <a:lnTo>
                    <a:pt x="16" y="3322"/>
                  </a:lnTo>
                  <a:lnTo>
                    <a:pt x="5" y="3286"/>
                  </a:lnTo>
                  <a:lnTo>
                    <a:pt x="0" y="3248"/>
                  </a:lnTo>
                  <a:lnTo>
                    <a:pt x="2" y="3210"/>
                  </a:lnTo>
                  <a:lnTo>
                    <a:pt x="483" y="301"/>
                  </a:lnTo>
                  <a:lnTo>
                    <a:pt x="493" y="265"/>
                  </a:lnTo>
                  <a:lnTo>
                    <a:pt x="509" y="230"/>
                  </a:lnTo>
                  <a:lnTo>
                    <a:pt x="531" y="200"/>
                  </a:lnTo>
                  <a:lnTo>
                    <a:pt x="557" y="174"/>
                  </a:lnTo>
                  <a:lnTo>
                    <a:pt x="587" y="152"/>
                  </a:lnTo>
                  <a:lnTo>
                    <a:pt x="621" y="134"/>
                  </a:lnTo>
                  <a:lnTo>
                    <a:pt x="762" y="94"/>
                  </a:lnTo>
                  <a:lnTo>
                    <a:pt x="904" y="62"/>
                  </a:lnTo>
                  <a:lnTo>
                    <a:pt x="1048" y="36"/>
                  </a:lnTo>
                  <a:lnTo>
                    <a:pt x="1193" y="17"/>
                  </a:lnTo>
                  <a:lnTo>
                    <a:pt x="1337" y="5"/>
                  </a:lnTo>
                  <a:lnTo>
                    <a:pt x="14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2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9764" y="5266361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99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5968" y="4793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3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6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8924" y="100687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07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8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09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0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2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13" name="Group 4">
            <a:extLst>
              <a:ext uri="{FF2B5EF4-FFF2-40B4-BE49-F238E27FC236}">
                <a16:creationId xmlns:a16="http://schemas.microsoft.com/office/drawing/2014/main" id="{CFD93387-4822-4AAA-B197-9928C48CA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32160" y="3015105"/>
            <a:ext cx="593808" cy="452719"/>
            <a:chOff x="3645" y="2013"/>
            <a:chExt cx="383" cy="292"/>
          </a:xfrm>
          <a:solidFill>
            <a:schemeClr val="bg1">
              <a:lumMod val="95000"/>
            </a:schemeClr>
          </a:solidFill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9160FEF6-E578-4CE2-93CE-E5416716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61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1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1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1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1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1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1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1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5" name="Freeform 7">
              <a:extLst>
                <a:ext uri="{FF2B5EF4-FFF2-40B4-BE49-F238E27FC236}">
                  <a16:creationId xmlns:a16="http://schemas.microsoft.com/office/drawing/2014/main" id="{22CC3DF2-D961-4DA3-984E-C54B9694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140"/>
              <a:ext cx="294" cy="38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3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2 h 348"/>
                <a:gd name="T12" fmla="*/ 2607 w 2647"/>
                <a:gd name="T13" fmla="*/ 62 h 348"/>
                <a:gd name="T14" fmla="*/ 2624 w 2647"/>
                <a:gd name="T15" fmla="*/ 87 h 348"/>
                <a:gd name="T16" fmla="*/ 2636 w 2647"/>
                <a:gd name="T17" fmla="*/ 114 h 348"/>
                <a:gd name="T18" fmla="*/ 2645 w 2647"/>
                <a:gd name="T19" fmla="*/ 143 h 348"/>
                <a:gd name="T20" fmla="*/ 2647 w 2647"/>
                <a:gd name="T21" fmla="*/ 174 h 348"/>
                <a:gd name="T22" fmla="*/ 2645 w 2647"/>
                <a:gd name="T23" fmla="*/ 205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6 h 348"/>
                <a:gd name="T30" fmla="*/ 2586 w 2647"/>
                <a:gd name="T31" fmla="*/ 307 h 348"/>
                <a:gd name="T32" fmla="*/ 2562 w 2647"/>
                <a:gd name="T33" fmla="*/ 325 h 348"/>
                <a:gd name="T34" fmla="*/ 2535 w 2647"/>
                <a:gd name="T35" fmla="*/ 338 h 348"/>
                <a:gd name="T36" fmla="*/ 2507 w 2647"/>
                <a:gd name="T37" fmla="*/ 345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5 h 348"/>
                <a:gd name="T44" fmla="*/ 111 w 2647"/>
                <a:gd name="T45" fmla="*/ 338 h 348"/>
                <a:gd name="T46" fmla="*/ 85 w 2647"/>
                <a:gd name="T47" fmla="*/ 325 h 348"/>
                <a:gd name="T48" fmla="*/ 61 w 2647"/>
                <a:gd name="T49" fmla="*/ 307 h 348"/>
                <a:gd name="T50" fmla="*/ 40 w 2647"/>
                <a:gd name="T51" fmla="*/ 286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5 h 348"/>
                <a:gd name="T58" fmla="*/ 0 w 2647"/>
                <a:gd name="T59" fmla="*/ 174 h 348"/>
                <a:gd name="T60" fmla="*/ 3 w 2647"/>
                <a:gd name="T61" fmla="*/ 143 h 348"/>
                <a:gd name="T62" fmla="*/ 10 w 2647"/>
                <a:gd name="T63" fmla="*/ 114 h 348"/>
                <a:gd name="T64" fmla="*/ 23 w 2647"/>
                <a:gd name="T65" fmla="*/ 87 h 348"/>
                <a:gd name="T66" fmla="*/ 40 w 2647"/>
                <a:gd name="T67" fmla="*/ 62 h 348"/>
                <a:gd name="T68" fmla="*/ 61 w 2647"/>
                <a:gd name="T69" fmla="*/ 42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3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3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2"/>
                  </a:lnTo>
                  <a:lnTo>
                    <a:pt x="2607" y="62"/>
                  </a:lnTo>
                  <a:lnTo>
                    <a:pt x="2624" y="87"/>
                  </a:lnTo>
                  <a:lnTo>
                    <a:pt x="2636" y="114"/>
                  </a:lnTo>
                  <a:lnTo>
                    <a:pt x="2645" y="143"/>
                  </a:lnTo>
                  <a:lnTo>
                    <a:pt x="2647" y="174"/>
                  </a:lnTo>
                  <a:lnTo>
                    <a:pt x="2645" y="205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6"/>
                  </a:lnTo>
                  <a:lnTo>
                    <a:pt x="2586" y="307"/>
                  </a:lnTo>
                  <a:lnTo>
                    <a:pt x="2562" y="325"/>
                  </a:lnTo>
                  <a:lnTo>
                    <a:pt x="2535" y="338"/>
                  </a:lnTo>
                  <a:lnTo>
                    <a:pt x="2507" y="345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5"/>
                  </a:lnTo>
                  <a:lnTo>
                    <a:pt x="111" y="338"/>
                  </a:lnTo>
                  <a:lnTo>
                    <a:pt x="85" y="325"/>
                  </a:lnTo>
                  <a:lnTo>
                    <a:pt x="61" y="307"/>
                  </a:lnTo>
                  <a:lnTo>
                    <a:pt x="40" y="286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5"/>
                  </a:lnTo>
                  <a:lnTo>
                    <a:pt x="0" y="174"/>
                  </a:lnTo>
                  <a:lnTo>
                    <a:pt x="3" y="143"/>
                  </a:lnTo>
                  <a:lnTo>
                    <a:pt x="10" y="114"/>
                  </a:lnTo>
                  <a:lnTo>
                    <a:pt x="23" y="87"/>
                  </a:lnTo>
                  <a:lnTo>
                    <a:pt x="40" y="62"/>
                  </a:lnTo>
                  <a:lnTo>
                    <a:pt x="61" y="42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6" name="Freeform 8">
              <a:extLst>
                <a:ext uri="{FF2B5EF4-FFF2-40B4-BE49-F238E27FC236}">
                  <a16:creationId xmlns:a16="http://schemas.microsoft.com/office/drawing/2014/main" id="{3BD323AC-E591-4B1A-8911-B7DEA3A8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18"/>
              <a:ext cx="294" cy="39"/>
            </a:xfrm>
            <a:custGeom>
              <a:avLst/>
              <a:gdLst>
                <a:gd name="T0" fmla="*/ 172 w 2647"/>
                <a:gd name="T1" fmla="*/ 0 h 348"/>
                <a:gd name="T2" fmla="*/ 2476 w 2647"/>
                <a:gd name="T3" fmla="*/ 0 h 348"/>
                <a:gd name="T4" fmla="*/ 2507 w 2647"/>
                <a:gd name="T5" fmla="*/ 2 h 348"/>
                <a:gd name="T6" fmla="*/ 2535 w 2647"/>
                <a:gd name="T7" fmla="*/ 11 h 348"/>
                <a:gd name="T8" fmla="*/ 2562 w 2647"/>
                <a:gd name="T9" fmla="*/ 24 h 348"/>
                <a:gd name="T10" fmla="*/ 2586 w 2647"/>
                <a:gd name="T11" fmla="*/ 41 h 348"/>
                <a:gd name="T12" fmla="*/ 2607 w 2647"/>
                <a:gd name="T13" fmla="*/ 62 h 348"/>
                <a:gd name="T14" fmla="*/ 2624 w 2647"/>
                <a:gd name="T15" fmla="*/ 86 h 348"/>
                <a:gd name="T16" fmla="*/ 2636 w 2647"/>
                <a:gd name="T17" fmla="*/ 113 h 348"/>
                <a:gd name="T18" fmla="*/ 2645 w 2647"/>
                <a:gd name="T19" fmla="*/ 143 h 348"/>
                <a:gd name="T20" fmla="*/ 2647 w 2647"/>
                <a:gd name="T21" fmla="*/ 175 h 348"/>
                <a:gd name="T22" fmla="*/ 2645 w 2647"/>
                <a:gd name="T23" fmla="*/ 206 h 348"/>
                <a:gd name="T24" fmla="*/ 2636 w 2647"/>
                <a:gd name="T25" fmla="*/ 235 h 348"/>
                <a:gd name="T26" fmla="*/ 2624 w 2647"/>
                <a:gd name="T27" fmla="*/ 262 h 348"/>
                <a:gd name="T28" fmla="*/ 2607 w 2647"/>
                <a:gd name="T29" fmla="*/ 287 h 348"/>
                <a:gd name="T30" fmla="*/ 2586 w 2647"/>
                <a:gd name="T31" fmla="*/ 307 h 348"/>
                <a:gd name="T32" fmla="*/ 2562 w 2647"/>
                <a:gd name="T33" fmla="*/ 324 h 348"/>
                <a:gd name="T34" fmla="*/ 2535 w 2647"/>
                <a:gd name="T35" fmla="*/ 337 h 348"/>
                <a:gd name="T36" fmla="*/ 2507 w 2647"/>
                <a:gd name="T37" fmla="*/ 346 h 348"/>
                <a:gd name="T38" fmla="*/ 2476 w 2647"/>
                <a:gd name="T39" fmla="*/ 348 h 348"/>
                <a:gd name="T40" fmla="*/ 172 w 2647"/>
                <a:gd name="T41" fmla="*/ 348 h 348"/>
                <a:gd name="T42" fmla="*/ 141 w 2647"/>
                <a:gd name="T43" fmla="*/ 346 h 348"/>
                <a:gd name="T44" fmla="*/ 111 w 2647"/>
                <a:gd name="T45" fmla="*/ 337 h 348"/>
                <a:gd name="T46" fmla="*/ 85 w 2647"/>
                <a:gd name="T47" fmla="*/ 324 h 348"/>
                <a:gd name="T48" fmla="*/ 61 w 2647"/>
                <a:gd name="T49" fmla="*/ 307 h 348"/>
                <a:gd name="T50" fmla="*/ 40 w 2647"/>
                <a:gd name="T51" fmla="*/ 287 h 348"/>
                <a:gd name="T52" fmla="*/ 23 w 2647"/>
                <a:gd name="T53" fmla="*/ 262 h 348"/>
                <a:gd name="T54" fmla="*/ 10 w 2647"/>
                <a:gd name="T55" fmla="*/ 235 h 348"/>
                <a:gd name="T56" fmla="*/ 3 w 2647"/>
                <a:gd name="T57" fmla="*/ 206 h 348"/>
                <a:gd name="T58" fmla="*/ 0 w 2647"/>
                <a:gd name="T59" fmla="*/ 175 h 348"/>
                <a:gd name="T60" fmla="*/ 3 w 2647"/>
                <a:gd name="T61" fmla="*/ 143 h 348"/>
                <a:gd name="T62" fmla="*/ 10 w 2647"/>
                <a:gd name="T63" fmla="*/ 113 h 348"/>
                <a:gd name="T64" fmla="*/ 23 w 2647"/>
                <a:gd name="T65" fmla="*/ 86 h 348"/>
                <a:gd name="T66" fmla="*/ 40 w 2647"/>
                <a:gd name="T67" fmla="*/ 62 h 348"/>
                <a:gd name="T68" fmla="*/ 61 w 2647"/>
                <a:gd name="T69" fmla="*/ 41 h 348"/>
                <a:gd name="T70" fmla="*/ 85 w 2647"/>
                <a:gd name="T71" fmla="*/ 24 h 348"/>
                <a:gd name="T72" fmla="*/ 111 w 2647"/>
                <a:gd name="T73" fmla="*/ 11 h 348"/>
                <a:gd name="T74" fmla="*/ 141 w 2647"/>
                <a:gd name="T75" fmla="*/ 2 h 348"/>
                <a:gd name="T76" fmla="*/ 172 w 2647"/>
                <a:gd name="T7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7" h="348">
                  <a:moveTo>
                    <a:pt x="172" y="0"/>
                  </a:moveTo>
                  <a:lnTo>
                    <a:pt x="2476" y="0"/>
                  </a:lnTo>
                  <a:lnTo>
                    <a:pt x="2507" y="2"/>
                  </a:lnTo>
                  <a:lnTo>
                    <a:pt x="2535" y="11"/>
                  </a:lnTo>
                  <a:lnTo>
                    <a:pt x="2562" y="24"/>
                  </a:lnTo>
                  <a:lnTo>
                    <a:pt x="2586" y="41"/>
                  </a:lnTo>
                  <a:lnTo>
                    <a:pt x="2607" y="62"/>
                  </a:lnTo>
                  <a:lnTo>
                    <a:pt x="2624" y="86"/>
                  </a:lnTo>
                  <a:lnTo>
                    <a:pt x="2636" y="113"/>
                  </a:lnTo>
                  <a:lnTo>
                    <a:pt x="2645" y="143"/>
                  </a:lnTo>
                  <a:lnTo>
                    <a:pt x="2647" y="175"/>
                  </a:lnTo>
                  <a:lnTo>
                    <a:pt x="2645" y="206"/>
                  </a:lnTo>
                  <a:lnTo>
                    <a:pt x="2636" y="235"/>
                  </a:lnTo>
                  <a:lnTo>
                    <a:pt x="2624" y="262"/>
                  </a:lnTo>
                  <a:lnTo>
                    <a:pt x="2607" y="287"/>
                  </a:lnTo>
                  <a:lnTo>
                    <a:pt x="2586" y="307"/>
                  </a:lnTo>
                  <a:lnTo>
                    <a:pt x="2562" y="324"/>
                  </a:lnTo>
                  <a:lnTo>
                    <a:pt x="2535" y="337"/>
                  </a:lnTo>
                  <a:lnTo>
                    <a:pt x="2507" y="346"/>
                  </a:lnTo>
                  <a:lnTo>
                    <a:pt x="2476" y="348"/>
                  </a:lnTo>
                  <a:lnTo>
                    <a:pt x="172" y="348"/>
                  </a:lnTo>
                  <a:lnTo>
                    <a:pt x="141" y="346"/>
                  </a:lnTo>
                  <a:lnTo>
                    <a:pt x="111" y="337"/>
                  </a:lnTo>
                  <a:lnTo>
                    <a:pt x="85" y="324"/>
                  </a:lnTo>
                  <a:lnTo>
                    <a:pt x="61" y="307"/>
                  </a:lnTo>
                  <a:lnTo>
                    <a:pt x="40" y="287"/>
                  </a:lnTo>
                  <a:lnTo>
                    <a:pt x="23" y="262"/>
                  </a:lnTo>
                  <a:lnTo>
                    <a:pt x="10" y="235"/>
                  </a:lnTo>
                  <a:lnTo>
                    <a:pt x="3" y="206"/>
                  </a:lnTo>
                  <a:lnTo>
                    <a:pt x="0" y="175"/>
                  </a:lnTo>
                  <a:lnTo>
                    <a:pt x="3" y="143"/>
                  </a:lnTo>
                  <a:lnTo>
                    <a:pt x="10" y="113"/>
                  </a:lnTo>
                  <a:lnTo>
                    <a:pt x="23" y="86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1" y="11"/>
                  </a:lnTo>
                  <a:lnTo>
                    <a:pt x="141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9627AFEE-C55C-4CAD-A605-FEAFEDBC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01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8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59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59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8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8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59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59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8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3848DE91-9396-40A4-B963-0754F1AD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13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4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6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1 h 467"/>
                <a:gd name="T18" fmla="*/ 458 w 462"/>
                <a:gd name="T19" fmla="*/ 196 h 467"/>
                <a:gd name="T20" fmla="*/ 462 w 462"/>
                <a:gd name="T21" fmla="*/ 234 h 467"/>
                <a:gd name="T22" fmla="*/ 458 w 462"/>
                <a:gd name="T23" fmla="*/ 272 h 467"/>
                <a:gd name="T24" fmla="*/ 450 w 462"/>
                <a:gd name="T25" fmla="*/ 308 h 467"/>
                <a:gd name="T26" fmla="*/ 436 w 462"/>
                <a:gd name="T27" fmla="*/ 342 h 467"/>
                <a:gd name="T28" fmla="*/ 417 w 462"/>
                <a:gd name="T29" fmla="*/ 372 h 467"/>
                <a:gd name="T30" fmla="*/ 395 w 462"/>
                <a:gd name="T31" fmla="*/ 400 h 467"/>
                <a:gd name="T32" fmla="*/ 367 w 462"/>
                <a:gd name="T33" fmla="*/ 422 h 467"/>
                <a:gd name="T34" fmla="*/ 337 w 462"/>
                <a:gd name="T35" fmla="*/ 442 h 467"/>
                <a:gd name="T36" fmla="*/ 304 w 462"/>
                <a:gd name="T37" fmla="*/ 456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6 h 467"/>
                <a:gd name="T46" fmla="*/ 124 w 462"/>
                <a:gd name="T47" fmla="*/ 442 h 467"/>
                <a:gd name="T48" fmla="*/ 95 w 462"/>
                <a:gd name="T49" fmla="*/ 422 h 467"/>
                <a:gd name="T50" fmla="*/ 68 w 462"/>
                <a:gd name="T51" fmla="*/ 400 h 467"/>
                <a:gd name="T52" fmla="*/ 45 w 462"/>
                <a:gd name="T53" fmla="*/ 372 h 467"/>
                <a:gd name="T54" fmla="*/ 26 w 462"/>
                <a:gd name="T55" fmla="*/ 342 h 467"/>
                <a:gd name="T56" fmla="*/ 12 w 462"/>
                <a:gd name="T57" fmla="*/ 308 h 467"/>
                <a:gd name="T58" fmla="*/ 3 w 462"/>
                <a:gd name="T59" fmla="*/ 272 h 467"/>
                <a:gd name="T60" fmla="*/ 0 w 462"/>
                <a:gd name="T61" fmla="*/ 234 h 467"/>
                <a:gd name="T62" fmla="*/ 3 w 462"/>
                <a:gd name="T63" fmla="*/ 196 h 467"/>
                <a:gd name="T64" fmla="*/ 12 w 462"/>
                <a:gd name="T65" fmla="*/ 161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6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4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4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6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1"/>
                  </a:lnTo>
                  <a:lnTo>
                    <a:pt x="458" y="196"/>
                  </a:lnTo>
                  <a:lnTo>
                    <a:pt x="462" y="234"/>
                  </a:lnTo>
                  <a:lnTo>
                    <a:pt x="458" y="272"/>
                  </a:lnTo>
                  <a:lnTo>
                    <a:pt x="450" y="308"/>
                  </a:lnTo>
                  <a:lnTo>
                    <a:pt x="436" y="342"/>
                  </a:lnTo>
                  <a:lnTo>
                    <a:pt x="417" y="372"/>
                  </a:lnTo>
                  <a:lnTo>
                    <a:pt x="395" y="400"/>
                  </a:lnTo>
                  <a:lnTo>
                    <a:pt x="367" y="422"/>
                  </a:lnTo>
                  <a:lnTo>
                    <a:pt x="337" y="442"/>
                  </a:lnTo>
                  <a:lnTo>
                    <a:pt x="304" y="456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6"/>
                  </a:lnTo>
                  <a:lnTo>
                    <a:pt x="124" y="442"/>
                  </a:lnTo>
                  <a:lnTo>
                    <a:pt x="95" y="422"/>
                  </a:lnTo>
                  <a:lnTo>
                    <a:pt x="68" y="400"/>
                  </a:lnTo>
                  <a:lnTo>
                    <a:pt x="45" y="372"/>
                  </a:lnTo>
                  <a:lnTo>
                    <a:pt x="26" y="342"/>
                  </a:lnTo>
                  <a:lnTo>
                    <a:pt x="12" y="308"/>
                  </a:lnTo>
                  <a:lnTo>
                    <a:pt x="3" y="272"/>
                  </a:lnTo>
                  <a:lnTo>
                    <a:pt x="0" y="234"/>
                  </a:lnTo>
                  <a:lnTo>
                    <a:pt x="3" y="196"/>
                  </a:lnTo>
                  <a:lnTo>
                    <a:pt x="12" y="161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6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FBB9AA-36BB-4804-8407-970002EA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" y="2253"/>
              <a:ext cx="51" cy="52"/>
            </a:xfrm>
            <a:custGeom>
              <a:avLst/>
              <a:gdLst>
                <a:gd name="T0" fmla="*/ 231 w 462"/>
                <a:gd name="T1" fmla="*/ 0 h 467"/>
                <a:gd name="T2" fmla="*/ 268 w 462"/>
                <a:gd name="T3" fmla="*/ 3 h 467"/>
                <a:gd name="T4" fmla="*/ 304 w 462"/>
                <a:gd name="T5" fmla="*/ 12 h 467"/>
                <a:gd name="T6" fmla="*/ 337 w 462"/>
                <a:gd name="T7" fmla="*/ 26 h 467"/>
                <a:gd name="T8" fmla="*/ 367 w 462"/>
                <a:gd name="T9" fmla="*/ 45 h 467"/>
                <a:gd name="T10" fmla="*/ 395 w 462"/>
                <a:gd name="T11" fmla="*/ 69 h 467"/>
                <a:gd name="T12" fmla="*/ 417 w 462"/>
                <a:gd name="T13" fmla="*/ 96 h 467"/>
                <a:gd name="T14" fmla="*/ 436 w 462"/>
                <a:gd name="T15" fmla="*/ 126 h 467"/>
                <a:gd name="T16" fmla="*/ 450 w 462"/>
                <a:gd name="T17" fmla="*/ 160 h 467"/>
                <a:gd name="T18" fmla="*/ 458 w 462"/>
                <a:gd name="T19" fmla="*/ 196 h 467"/>
                <a:gd name="T20" fmla="*/ 462 w 462"/>
                <a:gd name="T21" fmla="*/ 233 h 467"/>
                <a:gd name="T22" fmla="*/ 458 w 462"/>
                <a:gd name="T23" fmla="*/ 271 h 467"/>
                <a:gd name="T24" fmla="*/ 450 w 462"/>
                <a:gd name="T25" fmla="*/ 308 h 467"/>
                <a:gd name="T26" fmla="*/ 436 w 462"/>
                <a:gd name="T27" fmla="*/ 341 h 467"/>
                <a:gd name="T28" fmla="*/ 417 w 462"/>
                <a:gd name="T29" fmla="*/ 371 h 467"/>
                <a:gd name="T30" fmla="*/ 395 w 462"/>
                <a:gd name="T31" fmla="*/ 399 h 467"/>
                <a:gd name="T32" fmla="*/ 367 w 462"/>
                <a:gd name="T33" fmla="*/ 422 h 467"/>
                <a:gd name="T34" fmla="*/ 337 w 462"/>
                <a:gd name="T35" fmla="*/ 441 h 467"/>
                <a:gd name="T36" fmla="*/ 304 w 462"/>
                <a:gd name="T37" fmla="*/ 455 h 467"/>
                <a:gd name="T38" fmla="*/ 268 w 462"/>
                <a:gd name="T39" fmla="*/ 464 h 467"/>
                <a:gd name="T40" fmla="*/ 231 w 462"/>
                <a:gd name="T41" fmla="*/ 467 h 467"/>
                <a:gd name="T42" fmla="*/ 194 w 462"/>
                <a:gd name="T43" fmla="*/ 464 h 467"/>
                <a:gd name="T44" fmla="*/ 157 w 462"/>
                <a:gd name="T45" fmla="*/ 455 h 467"/>
                <a:gd name="T46" fmla="*/ 124 w 462"/>
                <a:gd name="T47" fmla="*/ 441 h 467"/>
                <a:gd name="T48" fmla="*/ 95 w 462"/>
                <a:gd name="T49" fmla="*/ 422 h 467"/>
                <a:gd name="T50" fmla="*/ 68 w 462"/>
                <a:gd name="T51" fmla="*/ 399 h 467"/>
                <a:gd name="T52" fmla="*/ 45 w 462"/>
                <a:gd name="T53" fmla="*/ 371 h 467"/>
                <a:gd name="T54" fmla="*/ 26 w 462"/>
                <a:gd name="T55" fmla="*/ 341 h 467"/>
                <a:gd name="T56" fmla="*/ 12 w 462"/>
                <a:gd name="T57" fmla="*/ 308 h 467"/>
                <a:gd name="T58" fmla="*/ 3 w 462"/>
                <a:gd name="T59" fmla="*/ 271 h 467"/>
                <a:gd name="T60" fmla="*/ 0 w 462"/>
                <a:gd name="T61" fmla="*/ 233 h 467"/>
                <a:gd name="T62" fmla="*/ 3 w 462"/>
                <a:gd name="T63" fmla="*/ 196 h 467"/>
                <a:gd name="T64" fmla="*/ 12 w 462"/>
                <a:gd name="T65" fmla="*/ 160 h 467"/>
                <a:gd name="T66" fmla="*/ 26 w 462"/>
                <a:gd name="T67" fmla="*/ 126 h 467"/>
                <a:gd name="T68" fmla="*/ 45 w 462"/>
                <a:gd name="T69" fmla="*/ 96 h 467"/>
                <a:gd name="T70" fmla="*/ 68 w 462"/>
                <a:gd name="T71" fmla="*/ 69 h 467"/>
                <a:gd name="T72" fmla="*/ 95 w 462"/>
                <a:gd name="T73" fmla="*/ 45 h 467"/>
                <a:gd name="T74" fmla="*/ 124 w 462"/>
                <a:gd name="T75" fmla="*/ 26 h 467"/>
                <a:gd name="T76" fmla="*/ 157 w 462"/>
                <a:gd name="T77" fmla="*/ 12 h 467"/>
                <a:gd name="T78" fmla="*/ 194 w 462"/>
                <a:gd name="T79" fmla="*/ 3 h 467"/>
                <a:gd name="T80" fmla="*/ 231 w 462"/>
                <a:gd name="T8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2" h="467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7" y="26"/>
                  </a:lnTo>
                  <a:lnTo>
                    <a:pt x="367" y="45"/>
                  </a:lnTo>
                  <a:lnTo>
                    <a:pt x="395" y="69"/>
                  </a:lnTo>
                  <a:lnTo>
                    <a:pt x="417" y="96"/>
                  </a:lnTo>
                  <a:lnTo>
                    <a:pt x="436" y="126"/>
                  </a:lnTo>
                  <a:lnTo>
                    <a:pt x="450" y="160"/>
                  </a:lnTo>
                  <a:lnTo>
                    <a:pt x="458" y="196"/>
                  </a:lnTo>
                  <a:lnTo>
                    <a:pt x="462" y="233"/>
                  </a:lnTo>
                  <a:lnTo>
                    <a:pt x="458" y="271"/>
                  </a:lnTo>
                  <a:lnTo>
                    <a:pt x="450" y="308"/>
                  </a:lnTo>
                  <a:lnTo>
                    <a:pt x="436" y="341"/>
                  </a:lnTo>
                  <a:lnTo>
                    <a:pt x="417" y="371"/>
                  </a:lnTo>
                  <a:lnTo>
                    <a:pt x="395" y="399"/>
                  </a:lnTo>
                  <a:lnTo>
                    <a:pt x="367" y="422"/>
                  </a:lnTo>
                  <a:lnTo>
                    <a:pt x="337" y="441"/>
                  </a:lnTo>
                  <a:lnTo>
                    <a:pt x="304" y="455"/>
                  </a:lnTo>
                  <a:lnTo>
                    <a:pt x="268" y="464"/>
                  </a:lnTo>
                  <a:lnTo>
                    <a:pt x="231" y="467"/>
                  </a:lnTo>
                  <a:lnTo>
                    <a:pt x="194" y="464"/>
                  </a:lnTo>
                  <a:lnTo>
                    <a:pt x="157" y="455"/>
                  </a:lnTo>
                  <a:lnTo>
                    <a:pt x="124" y="441"/>
                  </a:lnTo>
                  <a:lnTo>
                    <a:pt x="95" y="422"/>
                  </a:lnTo>
                  <a:lnTo>
                    <a:pt x="68" y="399"/>
                  </a:lnTo>
                  <a:lnTo>
                    <a:pt x="45" y="371"/>
                  </a:lnTo>
                  <a:lnTo>
                    <a:pt x="26" y="341"/>
                  </a:lnTo>
                  <a:lnTo>
                    <a:pt x="12" y="308"/>
                  </a:lnTo>
                  <a:lnTo>
                    <a:pt x="3" y="271"/>
                  </a:lnTo>
                  <a:lnTo>
                    <a:pt x="0" y="233"/>
                  </a:lnTo>
                  <a:lnTo>
                    <a:pt x="3" y="196"/>
                  </a:lnTo>
                  <a:lnTo>
                    <a:pt x="12" y="160"/>
                  </a:lnTo>
                  <a:lnTo>
                    <a:pt x="26" y="126"/>
                  </a:lnTo>
                  <a:lnTo>
                    <a:pt x="45" y="96"/>
                  </a:lnTo>
                  <a:lnTo>
                    <a:pt x="68" y="69"/>
                  </a:lnTo>
                  <a:lnTo>
                    <a:pt x="95" y="45"/>
                  </a:lnTo>
                  <a:lnTo>
                    <a:pt x="124" y="26"/>
                  </a:lnTo>
                  <a:lnTo>
                    <a:pt x="157" y="12"/>
                  </a:lnTo>
                  <a:lnTo>
                    <a:pt x="194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091E4-0B63-46DD-B72E-F8ABD5641107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Gantt Chart</a:t>
            </a: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SHY-702-15\Desktop\Git\ERPProject\문서파일보관용\최종문서용\GanttChart\gantt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5" y="1409337"/>
            <a:ext cx="11532090" cy="53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일정 소화 시 특이 사항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참고한 </a:t>
            </a:r>
            <a:r>
              <a:rPr lang="en-US" altLang="ko-KR" dirty="0">
                <a:solidFill>
                  <a:prstClr val="white"/>
                </a:solidFill>
              </a:rPr>
              <a:t>ERP </a:t>
            </a:r>
            <a:r>
              <a:rPr lang="ko-KR" altLang="en-US" dirty="0">
                <a:solidFill>
                  <a:prstClr val="white"/>
                </a:solidFill>
              </a:rPr>
              <a:t>프로그램인 </a:t>
            </a:r>
            <a:r>
              <a:rPr lang="ko-KR" altLang="en-US" dirty="0" err="1">
                <a:solidFill>
                  <a:prstClr val="white"/>
                </a:solidFill>
              </a:rPr>
              <a:t>아이큐브에서</a:t>
            </a:r>
            <a:r>
              <a:rPr lang="ko-KR" altLang="en-US" dirty="0">
                <a:solidFill>
                  <a:prstClr val="white"/>
                </a:solidFill>
              </a:rPr>
              <a:t> 필요 없는 부분을 추려 내는 작업 선행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prstClr val="white"/>
                </a:solidFill>
              </a:rPr>
              <a:t>DataBase</a:t>
            </a:r>
            <a:r>
              <a:rPr lang="ko-KR" altLang="en-US" dirty="0">
                <a:solidFill>
                  <a:prstClr val="white"/>
                </a:solidFill>
              </a:rPr>
              <a:t>가 방대하게 구성되어 있어 </a:t>
            </a:r>
            <a:r>
              <a:rPr lang="ko-KR" altLang="en-US" dirty="0" err="1">
                <a:solidFill>
                  <a:prstClr val="white"/>
                </a:solidFill>
              </a:rPr>
              <a:t>설계시</a:t>
            </a:r>
            <a:r>
              <a:rPr lang="ko-KR" altLang="en-US" dirty="0">
                <a:solidFill>
                  <a:prstClr val="white"/>
                </a:solidFill>
              </a:rPr>
              <a:t> 신중을 필요로 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</a:t>
            </a:r>
            <a:r>
              <a:rPr lang="ko-KR" altLang="en-US" dirty="0">
                <a:solidFill>
                  <a:prstClr val="white"/>
                </a:solidFill>
              </a:rPr>
              <a:t>와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의 수정이 빈번하여 주의를 요하였음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MES</a:t>
            </a:r>
            <a:r>
              <a:rPr lang="ko-KR" altLang="en-US" dirty="0">
                <a:solidFill>
                  <a:prstClr val="white"/>
                </a:solidFill>
              </a:rPr>
              <a:t>를 처음 접해본 경우가 대부분 이라 선행 학습이 필요했음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82">
            <a:extLst>
              <a:ext uri="{FF2B5EF4-FFF2-40B4-BE49-F238E27FC236}">
                <a16:creationId xmlns:a16="http://schemas.microsoft.com/office/drawing/2014/main" id="{648EBF44-D3B5-4F36-B0F9-12A1A35D18E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3EA6B3-493B-45BB-BCE4-BE564272C2CD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C66541-BDCD-47C7-B320-1A611C7149E7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35D225-1512-430A-8444-47156EB2AA66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1C66359-0F18-4EA9-B70F-D41F5EAFDDF5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1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837D-7B6F-40FC-99FB-FC56B743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39" y="2062958"/>
            <a:ext cx="7288718" cy="37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자바 스프링 프레임워크를 이용하면서 필요한 라이브러리나 흐름을 공부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en-US" altLang="ko-KR" dirty="0">
                <a:solidFill>
                  <a:prstClr val="white"/>
                </a:solidFill>
              </a:rPr>
              <a:t>MVC </a:t>
            </a:r>
            <a:r>
              <a:rPr lang="ko-KR" altLang="en-US" dirty="0">
                <a:solidFill>
                  <a:prstClr val="white"/>
                </a:solidFill>
              </a:rPr>
              <a:t>패턴과 </a:t>
            </a:r>
            <a:r>
              <a:rPr lang="en-US" altLang="ko-KR" dirty="0" err="1">
                <a:solidFill>
                  <a:prstClr val="white"/>
                </a:solidFill>
              </a:rPr>
              <a:t>myBatis</a:t>
            </a:r>
            <a:r>
              <a:rPr lang="en-US" altLang="ko-KR" dirty="0">
                <a:solidFill>
                  <a:prstClr val="white"/>
                </a:solidFill>
              </a:rPr>
              <a:t>, Maven </a:t>
            </a:r>
            <a:r>
              <a:rPr lang="ko-KR" altLang="en-US" dirty="0">
                <a:solidFill>
                  <a:prstClr val="white"/>
                </a:solidFill>
              </a:rPr>
              <a:t>등을 이용하여 개발에 필요한 흐름을 이해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2039264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스프링을 사용함으로써 디자인패턴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라이브러리 등을 사용하여 개발효율 증가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 프로젝트 이전 자바 프로젝트를 </a:t>
            </a:r>
            <a:r>
              <a:rPr lang="ko-KR" altLang="en-US" dirty="0" err="1">
                <a:solidFill>
                  <a:prstClr val="white"/>
                </a:solidFill>
              </a:rPr>
              <a:t>진행시</a:t>
            </a:r>
            <a:r>
              <a:rPr lang="ko-KR" altLang="en-US" dirty="0">
                <a:solidFill>
                  <a:prstClr val="white"/>
                </a:solidFill>
              </a:rPr>
              <a:t> 확실한 디자인 패턴이 없었음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C:\Users\SHY-702-15\Desktop\Git\ERPProject\문서파일보관용\최종문서용\Image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23976"/>
            <a:ext cx="2387600" cy="17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사용하면 보완 할 수 있을 것으로 판단하여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기존 팝업을 수정하여 </a:t>
            </a:r>
            <a:r>
              <a:rPr lang="en-US" altLang="ko-KR" dirty="0">
                <a:solidFill>
                  <a:prstClr val="white"/>
                </a:solidFill>
              </a:rPr>
              <a:t>AJAX</a:t>
            </a:r>
            <a:r>
              <a:rPr lang="ko-KR" altLang="en-US" dirty="0">
                <a:solidFill>
                  <a:prstClr val="white"/>
                </a:solidFill>
              </a:rPr>
              <a:t>를 적용한 팝업으로 재구성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전체 메뉴검색에도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 시 </a:t>
            </a:r>
            <a:r>
              <a:rPr lang="en-US" altLang="ko-KR" dirty="0">
                <a:solidFill>
                  <a:prstClr val="white"/>
                </a:solidFill>
              </a:rPr>
              <a:t>DB</a:t>
            </a:r>
            <a:r>
              <a:rPr lang="ko-KR" altLang="en-US" dirty="0">
                <a:solidFill>
                  <a:prstClr val="white"/>
                </a:solidFill>
              </a:rPr>
              <a:t>에 저장된 정보를 실시간으로 확인하며 검색가능 하게 되어 효율증가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팝업 검색을 활용하여 프로그램을 구성하던 중 검색에 불편함 발견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C:\Users\SHY-702-15\Desktop\Git\ERPProject\문서파일보관용\최종문서용\Image\aja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2" y="1385659"/>
            <a:ext cx="2387600" cy="16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8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82">
            <a:extLst>
              <a:ext uri="{FF2B5EF4-FFF2-40B4-BE49-F238E27FC236}">
                <a16:creationId xmlns:a16="http://schemas.microsoft.com/office/drawing/2014/main" id="{F2C12751-E39E-4537-A090-5A4EF52F0ECB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C5588D-7D35-46B9-829C-3E7A40697C63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환경 특이 사항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7BF6F-A9DC-4B27-A069-6D41E54074A3}"/>
              </a:ext>
            </a:extLst>
          </p:cNvPr>
          <p:cNvSpPr/>
          <p:nvPr/>
        </p:nvSpPr>
        <p:spPr>
          <a:xfrm>
            <a:off x="4902200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 사용시 처음에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하나만 두어 사용하여 </a:t>
            </a:r>
            <a:r>
              <a:rPr lang="en-US" altLang="ko-KR" dirty="0">
                <a:solidFill>
                  <a:prstClr val="white"/>
                </a:solidFill>
              </a:rPr>
              <a:t>merge</a:t>
            </a:r>
            <a:r>
              <a:rPr lang="ko-KR" altLang="en-US" dirty="0">
                <a:solidFill>
                  <a:prstClr val="white"/>
                </a:solidFill>
              </a:rPr>
              <a:t>시 문제가 가끔 발생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8085690" y="3314647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후 </a:t>
            </a:r>
            <a:r>
              <a:rPr lang="ko-KR" altLang="en-US" dirty="0" err="1">
                <a:solidFill>
                  <a:prstClr val="white"/>
                </a:solidFill>
              </a:rPr>
              <a:t>브랜치를</a:t>
            </a:r>
            <a:r>
              <a:rPr lang="ko-KR" altLang="en-US" dirty="0">
                <a:solidFill>
                  <a:prstClr val="white"/>
                </a:solidFill>
              </a:rPr>
              <a:t> 각 분담 파트별로 나누고 </a:t>
            </a:r>
            <a:r>
              <a:rPr lang="ko-KR" altLang="en-US" dirty="0" err="1">
                <a:solidFill>
                  <a:prstClr val="white"/>
                </a:solidFill>
              </a:rPr>
              <a:t>커밋을</a:t>
            </a:r>
            <a:r>
              <a:rPr lang="ko-KR" altLang="en-US" dirty="0">
                <a:solidFill>
                  <a:prstClr val="white"/>
                </a:solidFill>
              </a:rPr>
              <a:t> 자주하여 이 문제를 해결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4902200" y="4485361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결과적으로 깃 허브를 사용함으로써 팀프로젝트 능률을 향상 시킬 수 있었음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5DBDA-8D45-471A-A59A-11A0AC8F4E0A}"/>
              </a:ext>
            </a:extLst>
          </p:cNvPr>
          <p:cNvSpPr/>
          <p:nvPr/>
        </p:nvSpPr>
        <p:spPr>
          <a:xfrm>
            <a:off x="1676052" y="3310020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깃 허브를 사용하기로 하여 팀원 중 한명이 선행 학습 후 팀원들에게 사용법 배포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D68D973-523C-490F-8C9B-1DBE22867896}"/>
              </a:ext>
            </a:extLst>
          </p:cNvPr>
          <p:cNvSpPr/>
          <p:nvPr/>
        </p:nvSpPr>
        <p:spPr>
          <a:xfrm rot="19656000">
            <a:off x="4245603" y="2901081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49E73E5-574C-4505-A0F7-475397B3B5D5}"/>
              </a:ext>
            </a:extLst>
          </p:cNvPr>
          <p:cNvSpPr/>
          <p:nvPr/>
        </p:nvSpPr>
        <p:spPr>
          <a:xfrm rot="2326267">
            <a:off x="7499340" y="2911176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279620E-0C11-42B8-93CB-609711A23BDA}"/>
              </a:ext>
            </a:extLst>
          </p:cNvPr>
          <p:cNvSpPr/>
          <p:nvPr/>
        </p:nvSpPr>
        <p:spPr>
          <a:xfrm rot="8201949">
            <a:off x="7499341" y="4986378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:\Users\SHY-702-15\Desktop\Git\ERPProject\문서파일보관용\최종문서용\Image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3" y="1409339"/>
            <a:ext cx="2387600" cy="16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8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및 메인 화면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494434" y="1763988"/>
            <a:ext cx="4303007" cy="216000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로그인은 돋보기 아이콘을 누르면 나오는 팝업을 이용하여 부서와 부서내의 사원을 검색하여 로그인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494434" y="4182870"/>
            <a:ext cx="4303007" cy="2069919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메인 화면은 사무용으로 적합하게 </a:t>
            </a:r>
            <a:r>
              <a:rPr lang="ko-KR" altLang="en-US" dirty="0" err="1">
                <a:solidFill>
                  <a:prstClr val="white"/>
                </a:solidFill>
              </a:rPr>
              <a:t>오래봐도</a:t>
            </a:r>
            <a:r>
              <a:rPr lang="ko-KR" altLang="en-US" dirty="0">
                <a:solidFill>
                  <a:prstClr val="white"/>
                </a:solidFill>
              </a:rPr>
              <a:t> 질리지 않도록 최대한 심플하게 구성했으며 상단메뉴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왼쪽사이드 메뉴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그리고 나머지 작업용 화면으로 구성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2611C-A437-4D02-BD2A-AAAB429A0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1763988"/>
            <a:ext cx="430301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4E5F-9331-4D8E-8A14-E346B9D9F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" y="4182870"/>
            <a:ext cx="4303007" cy="20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상단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7415053" y="1763988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회사로고와 로그인사원의 정보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로그아웃 버튼이 있으며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bar, </a:t>
            </a:r>
            <a:r>
              <a:rPr lang="ko-KR" altLang="en-US" dirty="0">
                <a:solidFill>
                  <a:prstClr val="white"/>
                </a:solidFill>
              </a:rPr>
              <a:t>프로그램의 대분류 </a:t>
            </a:r>
            <a:r>
              <a:rPr lang="en-US" altLang="ko-KR" dirty="0">
                <a:solidFill>
                  <a:prstClr val="white"/>
                </a:solidFill>
              </a:rPr>
              <a:t>UI,</a:t>
            </a:r>
            <a:r>
              <a:rPr lang="ko-KR" altLang="en-US" dirty="0">
                <a:solidFill>
                  <a:prstClr val="white"/>
                </a:solidFill>
              </a:rPr>
              <a:t> 공통 기능 버튼 </a:t>
            </a: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개가 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7415054" y="3390593"/>
            <a:ext cx="4269396" cy="131072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검색</a:t>
            </a:r>
            <a:r>
              <a:rPr lang="en-US" altLang="ko-KR" dirty="0">
                <a:solidFill>
                  <a:prstClr val="white"/>
                </a:solidFill>
              </a:rPr>
              <a:t>bar </a:t>
            </a:r>
            <a:r>
              <a:rPr lang="ko-KR" altLang="en-US" dirty="0">
                <a:solidFill>
                  <a:prstClr val="white"/>
                </a:solidFill>
              </a:rPr>
              <a:t>에서는 원하는 메뉴를 검색하면 타이핑 도중 원하는 메뉴가 검색되고 검색을 누르면 페이지로 바로 이동함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C38B8-DD93-4DB6-AD6C-AA8B2B2F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" y="3377611"/>
            <a:ext cx="6648450" cy="132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DEB57-9DD7-4C31-8561-CCF9477F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" y="4943995"/>
            <a:ext cx="6701107" cy="15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6CE5E0-F6B4-463B-B47F-2F4B668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3" y="1763988"/>
            <a:ext cx="6637064" cy="13149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7E271-E521-4A36-9DB2-F035CCB79360}"/>
              </a:ext>
            </a:extLst>
          </p:cNvPr>
          <p:cNvSpPr/>
          <p:nvPr/>
        </p:nvSpPr>
        <p:spPr>
          <a:xfrm>
            <a:off x="7415053" y="4949756"/>
            <a:ext cx="4269396" cy="15727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4</a:t>
            </a:r>
            <a:r>
              <a:rPr lang="ko-KR" altLang="en-US" dirty="0">
                <a:solidFill>
                  <a:prstClr val="white"/>
                </a:solidFill>
              </a:rPr>
              <a:t>가지 대분류인 시스템관리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생산관리공통에 커서를 올리면 중분류 메뉴가 나타남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화면 왼쪽 사이드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885113" y="1694800"/>
            <a:ext cx="4269396" cy="132370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왼쪽 사이드 메뉴에는 중분류의 메뉴정보가 </a:t>
            </a:r>
            <a:r>
              <a:rPr lang="ko-KR" altLang="en-US" dirty="0" err="1">
                <a:solidFill>
                  <a:prstClr val="white"/>
                </a:solidFill>
              </a:rPr>
              <a:t>보여짐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885113" y="3428999"/>
            <a:ext cx="4269396" cy="2749661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중분류의 메뉴정보를 클릭하면 소분류의 메뉴정보가 나타나고 원하는 메뉴를 클릭하면 해당 페이지로 이동 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EE1-A800-473E-BBDB-771825F5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2" y="1501660"/>
            <a:ext cx="1991003" cy="151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005E2-A487-4C15-AB87-9079E3819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429122"/>
            <a:ext cx="2010056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76996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9052" y="3005379"/>
            <a:ext cx="134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23F2918-05A3-4DF0-AC83-F8365D1081EB}"/>
              </a:ext>
            </a:extLst>
          </p:cNvPr>
          <p:cNvSpPr/>
          <p:nvPr/>
        </p:nvSpPr>
        <p:spPr>
          <a:xfrm>
            <a:off x="4641999" y="2297293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MES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30AE30-382B-4442-B277-5844437C0511}"/>
              </a:ext>
            </a:extLst>
          </p:cNvPr>
          <p:cNvSpPr/>
          <p:nvPr/>
        </p:nvSpPr>
        <p:spPr>
          <a:xfrm>
            <a:off x="4764070" y="2338957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팝업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3409750" y="1633732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팝업을 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조회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삭제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수정 등 전 기능에 적극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돋보기 모양 아이콘을 클릭하는 방식과 입력박스를 클릭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더블 클릭하는 방식으로 활용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>
                <a:solidFill>
                  <a:prstClr val="white"/>
                </a:solidFill>
              </a:rPr>
              <a:t>선택한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를 필요한 곳에 자동 입력하게 구현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67866-7162-437E-A89A-53DA44C3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640093"/>
            <a:ext cx="2686249" cy="4572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77F2F5-0B24-4693-8288-2491693E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8" y="1640093"/>
            <a:ext cx="2823933" cy="45726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215133-E5B2-4A52-999C-5A613A228C04}"/>
              </a:ext>
            </a:extLst>
          </p:cNvPr>
          <p:cNvSpPr/>
          <p:nvPr/>
        </p:nvSpPr>
        <p:spPr>
          <a:xfrm>
            <a:off x="9044772" y="1633731"/>
            <a:ext cx="2686248" cy="447104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• AJAX</a:t>
            </a:r>
            <a:r>
              <a:rPr lang="ko-KR" altLang="en-US" dirty="0"/>
              <a:t> 기술을 활용하여 검색의 편의성을 높임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품명에 </a:t>
            </a:r>
            <a:r>
              <a:rPr lang="ko-KR" altLang="en-US" dirty="0" err="1"/>
              <a:t>모니를</a:t>
            </a:r>
            <a:r>
              <a:rPr lang="ko-KR" altLang="en-US" dirty="0"/>
              <a:t> 입력하는 순간 </a:t>
            </a:r>
            <a:r>
              <a:rPr lang="en-US" altLang="ko-KR" dirty="0"/>
              <a:t>DB</a:t>
            </a:r>
            <a:r>
              <a:rPr lang="ko-KR" altLang="en-US" dirty="0"/>
              <a:t>에 저장된 모니터들이 팝업내 리스트화면에 출력되어 사용자의 편의성을 높임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시스템관리는 회사운영에 필요한 필수 정보들을 등록하는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회사등록정보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4A1F5-AC73-4189-9997-2F8F36DF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3" y="1757317"/>
            <a:ext cx="5526697" cy="47334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회사등록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사업장등록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부서등록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사원조회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일반거래처등록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품목군등록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창고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공정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외주공정현황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물류관리내역등록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검사유형등록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SET</a:t>
            </a:r>
            <a:r>
              <a:rPr lang="ko-KR" altLang="en-US" sz="1400" dirty="0">
                <a:solidFill>
                  <a:prstClr val="white"/>
                </a:solidFill>
              </a:rPr>
              <a:t>구성품 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2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시스템관리 </a:t>
            </a:r>
            <a:r>
              <a:rPr lang="en-US" altLang="ko-KR" b="1" dirty="0"/>
              <a:t>-</a:t>
            </a:r>
            <a:r>
              <a:rPr lang="ko-KR" altLang="en-US" b="1" dirty="0"/>
              <a:t> 품목등록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90199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품목은 </a:t>
            </a:r>
            <a:r>
              <a:rPr lang="en-US" altLang="ko-KR" dirty="0">
                <a:solidFill>
                  <a:prstClr val="white"/>
                </a:solidFill>
              </a:rPr>
              <a:t>MES </a:t>
            </a:r>
            <a:r>
              <a:rPr lang="ko-KR" altLang="en-US" dirty="0">
                <a:solidFill>
                  <a:prstClr val="white"/>
                </a:solidFill>
              </a:rPr>
              <a:t>전 기능에 걸쳐 가장 많이 사용되는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9C874-4795-47C0-B560-3C56B5B6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2" y="1757318"/>
            <a:ext cx="5432306" cy="47334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8DE117-49CA-42F1-A633-E5A6C0B25678}"/>
              </a:ext>
            </a:extLst>
          </p:cNvPr>
          <p:cNvSpPr/>
          <p:nvPr/>
        </p:nvSpPr>
        <p:spPr>
          <a:xfrm>
            <a:off x="6781822" y="2906712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좌측 화면의 원하는 품번을 클릭하면 우측 화면에 기존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r>
              <a:rPr lang="ko-KR" altLang="en-US" dirty="0">
                <a:solidFill>
                  <a:prstClr val="white"/>
                </a:solidFill>
              </a:rPr>
              <a:t>가 출력됨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4497F-84AF-4BEC-8147-A587BFC7AA43}"/>
              </a:ext>
            </a:extLst>
          </p:cNvPr>
          <p:cNvSpPr/>
          <p:nvPr/>
        </p:nvSpPr>
        <p:spPr>
          <a:xfrm>
            <a:off x="6781822" y="5286753"/>
            <a:ext cx="4269396" cy="120399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등록시</a:t>
            </a:r>
            <a:r>
              <a:rPr lang="ko-KR" altLang="en-US" dirty="0">
                <a:solidFill>
                  <a:prstClr val="white"/>
                </a:solidFill>
              </a:rPr>
              <a:t> 필수 입력 정보를 의미하는 노란색 박스를 모두 입력 하여야 등록이 가능하며 저장버튼을 클릭하면 됨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EA40D-495A-45BF-BE23-0F9D0E23823C}"/>
              </a:ext>
            </a:extLst>
          </p:cNvPr>
          <p:cNvSpPr/>
          <p:nvPr/>
        </p:nvSpPr>
        <p:spPr>
          <a:xfrm>
            <a:off x="6781822" y="4121461"/>
            <a:ext cx="4269396" cy="98912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삭제의 경우 원하는 품목의 체크박스를 체크상태로 두고 삭제버튼 클릭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영업관리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6781822" y="1757318"/>
            <a:ext cx="4269396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영업관리는 판매계획등록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수주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출고에 관한 정보들을 관리하는 것이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6781822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영업관리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62676-14D8-4464-BC3B-14824D0E0D76}"/>
              </a:ext>
            </a:extLst>
          </p:cNvPr>
          <p:cNvSpPr/>
          <p:nvPr/>
        </p:nvSpPr>
        <p:spPr>
          <a:xfrm>
            <a:off x="9028218" y="3124518"/>
            <a:ext cx="2023000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6781822" y="3604815"/>
            <a:ext cx="2023000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판매계획등록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출고처리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9042642" y="3604814"/>
            <a:ext cx="200857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판매계획현황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수주현황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출고현황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C81E1-5E9A-4655-B1C7-BA0E12C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829102"/>
            <a:ext cx="5491993" cy="45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구매</a:t>
            </a:r>
            <a:r>
              <a:rPr lang="en-US" altLang="ko-KR" b="1" dirty="0"/>
              <a:t>/</a:t>
            </a:r>
            <a:r>
              <a:rPr lang="ko-KR" altLang="en-US" b="1" dirty="0"/>
              <a:t>자재관리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548154" y="1757318"/>
            <a:ext cx="550306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자재관리는 부품의 발주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재고관리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품목의 단가 조정 등이 주요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DD2A5-0551-4E71-9BE6-DAF042A4336D}"/>
              </a:ext>
            </a:extLst>
          </p:cNvPr>
          <p:cNvSpPr/>
          <p:nvPr/>
        </p:nvSpPr>
        <p:spPr>
          <a:xfrm>
            <a:off x="5548154" y="3124518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구매관리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D13C0-A1D3-4666-85B5-EBDB50F4402A}"/>
              </a:ext>
            </a:extLst>
          </p:cNvPr>
          <p:cNvSpPr/>
          <p:nvPr/>
        </p:nvSpPr>
        <p:spPr>
          <a:xfrm>
            <a:off x="5548154" y="3604815"/>
            <a:ext cx="1747996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주계획작성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소요량전개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발주마감처리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A3F8AE-40A6-449A-A432-E9A07CB248C9}"/>
              </a:ext>
            </a:extLst>
          </p:cNvPr>
          <p:cNvSpPr/>
          <p:nvPr/>
        </p:nvSpPr>
        <p:spPr>
          <a:xfrm>
            <a:off x="7425688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재고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현재고현황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완제품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A65A1-0F4F-4864-8E65-0A054FB6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1780759"/>
            <a:ext cx="4456566" cy="4620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5C8F2-968F-44E8-9CEC-A1EDF281445E}"/>
              </a:ext>
            </a:extLst>
          </p:cNvPr>
          <p:cNvSpPr/>
          <p:nvPr/>
        </p:nvSpPr>
        <p:spPr>
          <a:xfrm>
            <a:off x="7425688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재고수불현황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AD-22E2-4283-84B2-80ABC7A259B8}"/>
              </a:ext>
            </a:extLst>
          </p:cNvPr>
          <p:cNvSpPr/>
          <p:nvPr/>
        </p:nvSpPr>
        <p:spPr>
          <a:xfrm>
            <a:off x="9303222" y="3131657"/>
            <a:ext cx="1747996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99AE0-325F-4B64-BB7C-89457C1B029C}"/>
              </a:ext>
            </a:extLst>
          </p:cNvPr>
          <p:cNvSpPr/>
          <p:nvPr/>
        </p:nvSpPr>
        <p:spPr>
          <a:xfrm>
            <a:off x="9303222" y="3604814"/>
            <a:ext cx="1747996" cy="279598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품목단가등록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0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2D7B8-628F-4C69-836F-844BB5E0C0B1}"/>
              </a:ext>
            </a:extLst>
          </p:cNvPr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생산관리공통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66CFB-BCFD-4DAA-9C1E-89C2639BA67B}"/>
              </a:ext>
            </a:extLst>
          </p:cNvPr>
          <p:cNvSpPr/>
          <p:nvPr/>
        </p:nvSpPr>
        <p:spPr>
          <a:xfrm>
            <a:off x="5286205" y="1757318"/>
            <a:ext cx="6398244" cy="1147808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생산관리는 생산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작업에 관한 프로세스와 외주관리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r>
              <a:rPr lang="en-US" altLang="ko-KR" dirty="0">
                <a:solidFill>
                  <a:prstClr val="white"/>
                </a:solidFill>
              </a:rPr>
              <a:t>, BOM </a:t>
            </a:r>
            <a:r>
              <a:rPr lang="ko-KR" altLang="en-US" dirty="0">
                <a:solidFill>
                  <a:prstClr val="white"/>
                </a:solidFill>
              </a:rPr>
              <a:t>프로세스관리가 주 기능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82">
            <a:extLst>
              <a:ext uri="{FF2B5EF4-FFF2-40B4-BE49-F238E27FC236}">
                <a16:creationId xmlns:a16="http://schemas.microsoft.com/office/drawing/2014/main" id="{4DAE49B4-8592-456C-8F94-6AD9E3541A6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ERP</a:t>
            </a:r>
            <a:r>
              <a:rPr lang="ko-KR" altLang="en-US" sz="1600" b="1" dirty="0">
                <a:solidFill>
                  <a:prstClr val="white"/>
                </a:solidFill>
              </a:rPr>
              <a:t> 프로그램 소개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419543-DC10-434F-8F62-BAF1643C2084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3356-3522-45AE-8B2F-4DFD2F7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2" y="1754841"/>
            <a:ext cx="4703853" cy="46872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DBCF-81A8-49F0-A30B-DBC43424D820}"/>
              </a:ext>
            </a:extLst>
          </p:cNvPr>
          <p:cNvSpPr/>
          <p:nvPr/>
        </p:nvSpPr>
        <p:spPr>
          <a:xfrm>
            <a:off x="10068602" y="3153071"/>
            <a:ext cx="1615847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기초정보관리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51A87-E126-4BF5-8816-5A1E38D1CE39}"/>
              </a:ext>
            </a:extLst>
          </p:cNvPr>
          <p:cNvSpPr/>
          <p:nvPr/>
        </p:nvSpPr>
        <p:spPr>
          <a:xfrm>
            <a:off x="10068602" y="3646141"/>
            <a:ext cx="1615847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>
                <a:solidFill>
                  <a:prstClr val="white"/>
                </a:solidFill>
              </a:rPr>
              <a:t>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정전개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en-US" altLang="ko-KR" sz="1400" dirty="0">
                <a:solidFill>
                  <a:prstClr val="white"/>
                </a:solidFill>
              </a:rPr>
              <a:t>BOM</a:t>
            </a:r>
            <a:r>
              <a:rPr lang="ko-KR" altLang="en-US" sz="1400" dirty="0" err="1">
                <a:solidFill>
                  <a:prstClr val="white"/>
                </a:solidFill>
              </a:rPr>
              <a:t>역전개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외주단가등록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불량유형등록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492A-6933-4534-ADC1-638BEC4055C0}"/>
              </a:ext>
            </a:extLst>
          </p:cNvPr>
          <p:cNvSpPr/>
          <p:nvPr/>
        </p:nvSpPr>
        <p:spPr>
          <a:xfrm>
            <a:off x="8475383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생산현황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6A4968-BDF7-4008-818E-601A8E109E2D}"/>
              </a:ext>
            </a:extLst>
          </p:cNvPr>
          <p:cNvSpPr/>
          <p:nvPr/>
        </p:nvSpPr>
        <p:spPr>
          <a:xfrm>
            <a:off x="8475383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>
                <a:solidFill>
                  <a:prstClr val="white"/>
                </a:solidFill>
              </a:rPr>
              <a:t>현재공현황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1A3C2-7BE3-4A9C-9181-291FB512648B}"/>
              </a:ext>
            </a:extLst>
          </p:cNvPr>
          <p:cNvSpPr/>
          <p:nvPr/>
        </p:nvSpPr>
        <p:spPr>
          <a:xfrm>
            <a:off x="6880794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외주관리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27FC58-4FB3-4555-BE8A-539B5D915F16}"/>
              </a:ext>
            </a:extLst>
          </p:cNvPr>
          <p:cNvSpPr/>
          <p:nvPr/>
        </p:nvSpPr>
        <p:spPr>
          <a:xfrm>
            <a:off x="6880794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외주발주확정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외주실적등록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외주마감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1E972-F865-4FA4-8EF9-4366274311CB}"/>
              </a:ext>
            </a:extLst>
          </p:cNvPr>
          <p:cNvSpPr/>
          <p:nvPr/>
        </p:nvSpPr>
        <p:spPr>
          <a:xfrm>
            <a:off x="5286205" y="3153071"/>
            <a:ext cx="1542371" cy="30448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생산관리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2DCB34-4F21-4A80-A908-58C918B796F0}"/>
              </a:ext>
            </a:extLst>
          </p:cNvPr>
          <p:cNvSpPr/>
          <p:nvPr/>
        </p:nvSpPr>
        <p:spPr>
          <a:xfrm>
            <a:off x="5286205" y="3646141"/>
            <a:ext cx="1542371" cy="279598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생산계획등록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작업지시등록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작업지시확정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>
                <a:solidFill>
                  <a:prstClr val="white"/>
                </a:solidFill>
              </a:rPr>
              <a:t>작업실적등록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9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4641999" y="2919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4764070" y="2960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 – </a:t>
            </a:r>
            <a:r>
              <a:rPr lang="ko-KR" altLang="en-US" b="1" dirty="0"/>
              <a:t>전체 테이블 관계도</a:t>
            </a:r>
            <a:endParaRPr lang="en-US" altLang="ko-KR" b="1" dirty="0"/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082032" descr="EMB00001c842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3" y="1670550"/>
            <a:ext cx="10516991" cy="4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21" name="Picture 3" descr="C:\Users\SHY-702-15\Desktop\Git\ERPProject\문서파일보관용\최종문서용\ClassDiagram\구매 및 로그인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4" y="1533638"/>
            <a:ext cx="9658350" cy="4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시스템관리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시스템\시스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5" y="1619250"/>
            <a:ext cx="11371448" cy="4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7397FA99-38E5-4E66-9113-845A3DABDD4A}"/>
              </a:ext>
            </a:extLst>
          </p:cNvPr>
          <p:cNvSpPr/>
          <p:nvPr/>
        </p:nvSpPr>
        <p:spPr>
          <a:xfrm>
            <a:off x="4641999" y="105091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C2A019-AB8A-49B4-B710-2FB5EC8D1ACD}"/>
              </a:ext>
            </a:extLst>
          </p:cNvPr>
          <p:cNvSpPr/>
          <p:nvPr/>
        </p:nvSpPr>
        <p:spPr>
          <a:xfrm>
            <a:off x="4764070" y="109257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영업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영업\판매계획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256905" cy="49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발주마감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발주마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7" y="1503924"/>
            <a:ext cx="11206106" cy="50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소요량전개</a:t>
            </a:r>
            <a:endParaRPr lang="en-US" altLang="ko-KR" b="1" dirty="0"/>
          </a:p>
        </p:txBody>
      </p:sp>
      <p:pic>
        <p:nvPicPr>
          <p:cNvPr id="15" name="Picture 2" descr="C:\Users\SHY-702-15\Desktop\Git\ERPProject\문서파일보관용\최종문서용\ClassDiagram\구매 및 로그인\소요량전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4" y="1547162"/>
            <a:ext cx="11180705" cy="49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 err="1"/>
              <a:t>주계획</a:t>
            </a:r>
            <a:endParaRPr lang="en-US" altLang="ko-KR" b="1" dirty="0"/>
          </a:p>
        </p:txBody>
      </p:sp>
      <p:pic>
        <p:nvPicPr>
          <p:cNvPr id="13" name="Picture 2" descr="C:\Users\SHY-702-15\Desktop\Git\ERPProject\문서파일보관용\최종문서용\ClassDiagram\구매 및 로그인\주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5349"/>
            <a:ext cx="11309350" cy="51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0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생산</a:t>
            </a:r>
            <a:endParaRPr lang="en-US" altLang="ko-KR" b="1" dirty="0"/>
          </a:p>
        </p:txBody>
      </p:sp>
      <p:pic>
        <p:nvPicPr>
          <p:cNvPr id="15" name="Picture 5" descr="C:\Users\SHY-702-15\Desktop\Git\ERPProject\문서파일보관용\최종문서용\ClassDiagram\생산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8" y="1552979"/>
            <a:ext cx="11129904" cy="4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8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로그인</a:t>
            </a:r>
            <a:endParaRPr lang="en-US" altLang="ko-KR" b="1" dirty="0"/>
          </a:p>
        </p:txBody>
      </p:sp>
      <p:pic>
        <p:nvPicPr>
          <p:cNvPr id="5122" name="Picture 2" descr="C:\Users\SHY-702-15\Desktop\Git\ERPProject\문서파일보관용\최종문서용\SequenceDiagram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917747"/>
            <a:ext cx="6772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2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146" name="Picture 2" descr="C:\Users\SHY-702-15\Desktop\Git\ERPProject\문서파일보관용\최종문서용\SequenceDiagram\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2474959"/>
            <a:ext cx="8764588" cy="2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조회</a:t>
            </a:r>
            <a:endParaRPr lang="en-US" altLang="ko-KR" b="1" dirty="0"/>
          </a:p>
        </p:txBody>
      </p:sp>
      <p:pic>
        <p:nvPicPr>
          <p:cNvPr id="7170" name="Picture 2" descr="C:\Users\SHY-702-15\Desktop\Git\ERPProject\문서파일보관용\최종문서용\SequenceDiagram\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24026"/>
            <a:ext cx="11058525" cy="473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39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82">
            <a:extLst>
              <a:ext uri="{FF2B5EF4-FFF2-40B4-BE49-F238E27FC236}">
                <a16:creationId xmlns:a16="http://schemas.microsoft.com/office/drawing/2014/main" id="{E1A5FB55-868F-4347-A00F-AFA39A2DC7F7}"/>
              </a:ext>
            </a:extLst>
          </p:cNvPr>
          <p:cNvSpPr/>
          <p:nvPr/>
        </p:nvSpPr>
        <p:spPr>
          <a:xfrm>
            <a:off x="837503" y="633147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DB </a:t>
            </a:r>
            <a:r>
              <a:rPr lang="ko-KR" altLang="en-US" sz="1600" b="1" dirty="0">
                <a:solidFill>
                  <a:prstClr val="white"/>
                </a:solidFill>
              </a:rPr>
              <a:t>및 다이어그램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67335F-F155-4E58-B0CC-BED2A349446F}"/>
              </a:ext>
            </a:extLst>
          </p:cNvPr>
          <p:cNvSpPr/>
          <p:nvPr/>
        </p:nvSpPr>
        <p:spPr>
          <a:xfrm>
            <a:off x="959574" y="674811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시퀀스 다이어그램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pic>
        <p:nvPicPr>
          <p:cNvPr id="8194" name="Picture 2" descr="C:\Users\SHY-702-15\Desktop\Git\ERPProject\문서파일보관용\최종문서용\SequenceDiagram\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62125"/>
            <a:ext cx="111394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0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사각형: 둥근 모서리 82">
            <a:extLst>
              <a:ext uri="{FF2B5EF4-FFF2-40B4-BE49-F238E27FC236}">
                <a16:creationId xmlns:a16="http://schemas.microsoft.com/office/drawing/2014/main" id="{CA0290C6-2A5C-4DE1-B01F-571EDCED32B0}"/>
              </a:ext>
            </a:extLst>
          </p:cNvPr>
          <p:cNvSpPr/>
          <p:nvPr/>
        </p:nvSpPr>
        <p:spPr>
          <a:xfrm>
            <a:off x="4641999" y="3537138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A9F536-103A-4D5F-B4B1-AE0BC19C2D0A}"/>
              </a:ext>
            </a:extLst>
          </p:cNvPr>
          <p:cNvSpPr/>
          <p:nvPr/>
        </p:nvSpPr>
        <p:spPr>
          <a:xfrm>
            <a:off x="4764070" y="3578802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03" y="4141397"/>
            <a:ext cx="7982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 MES </a:t>
            </a:r>
            <a:r>
              <a:rPr lang="ko-KR" altLang="en-US" dirty="0"/>
              <a:t>는 생산관리 시스템</a:t>
            </a:r>
            <a:r>
              <a:rPr lang="en-US" altLang="ko-KR" dirty="0"/>
              <a:t>(Manufacturing Execution System)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기업의 생산 현장에서 작업 일정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품질 관리</a:t>
            </a:r>
            <a:r>
              <a:rPr lang="en-US" altLang="ko-KR" dirty="0"/>
              <a:t>, </a:t>
            </a:r>
            <a:r>
              <a:rPr lang="ko-KR" altLang="en-US" dirty="0"/>
              <a:t>작업 실적 집계 등 제반 활동을 지원하기 위한 관리 시스템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최근에는 </a:t>
            </a:r>
            <a:r>
              <a:rPr lang="en-US" altLang="ko-KR" dirty="0"/>
              <a:t>AI</a:t>
            </a:r>
            <a:r>
              <a:rPr lang="ko-KR" altLang="en-US" dirty="0"/>
              <a:t>기술과 융화된 </a:t>
            </a:r>
            <a:r>
              <a:rPr lang="en-US" altLang="ko-KR" dirty="0"/>
              <a:t>MES</a:t>
            </a:r>
            <a:r>
              <a:rPr lang="ko-KR" altLang="en-US" dirty="0"/>
              <a:t>가 등장하여 고도의 자동화가 가능하게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21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MES 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</p:txBody>
      </p:sp>
      <p:sp>
        <p:nvSpPr>
          <p:cNvPr id="14" name="사각형: 둥근 모서리 82">
            <a:extLst>
              <a:ext uri="{FF2B5EF4-FFF2-40B4-BE49-F238E27FC236}">
                <a16:creationId xmlns:a16="http://schemas.microsoft.com/office/drawing/2014/main" id="{7948A830-EF9F-4291-BD97-4E91A769E077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21EA5-6652-4966-9A6E-4B771035D1DF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SHY-702-15\Desktop\Git\ERPProject\문서파일보관용\최종문서용\Image\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645899"/>
            <a:ext cx="3619500" cy="20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3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3" descr="C:\Users\SHY-702-15\Desktop\Git\ERPProject\문서파일보관용\최종문서용\FlowChart\FlowchartDiagram.png">
            <a:extLst>
              <a:ext uri="{FF2B5EF4-FFF2-40B4-BE49-F238E27FC236}">
                <a16:creationId xmlns:a16="http://schemas.microsoft.com/office/drawing/2014/main" id="{F8E67B92-2486-4FA0-8AF7-69672C4F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3" y="1399149"/>
            <a:ext cx="11532090" cy="51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9425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직접구매의사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69983" y="2641698"/>
            <a:ext cx="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98746" y="26416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19425" y="3322819"/>
            <a:ext cx="2828290" cy="719386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판매계약의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성립여부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669983" y="4042205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96843" y="4042205"/>
            <a:ext cx="0" cy="58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19424" y="4603556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판매계획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등록</a:t>
            </a:r>
            <a:endParaRPr lang="en-US" altLang="ko-KR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판매 및 판매계획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6284" y="4631839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수주등록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4546284" y="170824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시장예상수요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357613" y="553700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128851" y="5098564"/>
            <a:ext cx="175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MPS &amp; MRP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70140" y="6265587"/>
            <a:ext cx="46874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196999" y="5813231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0140" y="5537006"/>
            <a:ext cx="0" cy="72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0" idx="2"/>
          </p:cNvCxnSpPr>
          <p:nvPr/>
        </p:nvCxnSpPr>
        <p:spPr>
          <a:xfrm>
            <a:off x="5196844" y="5565289"/>
            <a:ext cx="155" cy="24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2229" y="2654496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7192229" y="3015802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956994" y="3889473"/>
            <a:ext cx="1796356" cy="1209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9983" y="4168990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96843" y="416095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895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9942" y="184674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완제품</a:t>
            </a:r>
            <a:r>
              <a:rPr lang="en-US" altLang="ko-KR" sz="1400" b="1" dirty="0"/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0939" y="2313658"/>
            <a:ext cx="1395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60509" y="2919598"/>
            <a:ext cx="9526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4546364" y="1772377"/>
            <a:ext cx="2828290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완제품 재고가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280501" y="4680987"/>
            <a:ext cx="157" cy="56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73169" y="2313658"/>
            <a:ext cx="17979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재고확인 및 단가등록</a:t>
            </a:r>
            <a:endParaRPr lang="en-US" altLang="ko-KR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19631" y="543614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9486404" y="177237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19631" y="360110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81392" y="1421473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932714" y="3562536"/>
            <a:ext cx="2695575" cy="100994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400" b="1" dirty="0"/>
              <a:t>단가가 등록되어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있는가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0501" y="480777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70035" y="302433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5635" y="4410543"/>
            <a:ext cx="826617" cy="58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29942" y="5439111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품목단가등록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280422" y="2896737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0579" y="301549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970190" y="4572478"/>
            <a:ext cx="156" cy="790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81442" y="20058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998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5539791" y="2780383"/>
            <a:ext cx="215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MPS &amp; MRP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8579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060822" y="388602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567" y="1913500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60822" y="2313658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소요량전개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711773" y="4835424"/>
            <a:ext cx="0" cy="511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60822" y="539839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주계획작성</a:t>
            </a:r>
            <a:endParaRPr lang="ko-KR" altLang="en-US" sz="14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00208" y="5674615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0208" y="6083442"/>
            <a:ext cx="3151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711537" y="3272804"/>
            <a:ext cx="236" cy="5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24711" y="3419213"/>
            <a:ext cx="60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644988" y="3423899"/>
            <a:ext cx="650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3050938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재공품이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31" y="4106442"/>
            <a:ext cx="0" cy="19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재공품</a:t>
            </a:r>
            <a:r>
              <a:rPr lang="en-US" altLang="ko-KR" b="1" dirty="0"/>
              <a:t>, </a:t>
            </a:r>
            <a:r>
              <a:rPr lang="ko-KR" altLang="en-US" b="1" dirty="0"/>
              <a:t>부품 확인 및 발주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10413957" y="1656433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113" y="298580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현재고현황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부품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08944" y="137952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생산</a:t>
            </a:r>
            <a:endParaRPr lang="en-US" altLang="ko-KR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1488" y="1815381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837502" y="296087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38149" y="3419213"/>
            <a:ext cx="3185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78074" y="4009194"/>
            <a:ext cx="0" cy="315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27699" y="310685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0" name="순서도: 판단 39"/>
          <p:cNvSpPr/>
          <p:nvPr/>
        </p:nvSpPr>
        <p:spPr>
          <a:xfrm>
            <a:off x="8352455" y="2878118"/>
            <a:ext cx="2444987" cy="1082190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판매품목의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필요부품이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존재하는가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8927358" y="439169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927358" y="5638052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발주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마감처리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578074" y="5365784"/>
            <a:ext cx="0" cy="27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7805972" y="3419213"/>
            <a:ext cx="461728" cy="8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73431" y="6104777"/>
            <a:ext cx="465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797442" y="3414635"/>
            <a:ext cx="289131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1086573" y="2685742"/>
            <a:ext cx="0" cy="733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3483" y="2927204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574948" y="3960308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4261882" y="2123159"/>
            <a:ext cx="0" cy="6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261882" y="2123158"/>
            <a:ext cx="596690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7099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0514507-F8CC-4CAE-9183-2AEA02411EAB}"/>
              </a:ext>
            </a:extLst>
          </p:cNvPr>
          <p:cNvSpPr/>
          <p:nvPr/>
        </p:nvSpPr>
        <p:spPr>
          <a:xfrm>
            <a:off x="837503" y="636115"/>
            <a:ext cx="2908001" cy="533962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업무 </a:t>
            </a:r>
            <a:r>
              <a:rPr lang="en-US" altLang="ko-KR" sz="1600" b="1" dirty="0">
                <a:solidFill>
                  <a:prstClr val="white"/>
                </a:solidFill>
              </a:rPr>
              <a:t>FLOW CHART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C454CE-89AD-406F-9187-90B6DE69636D}"/>
              </a:ext>
            </a:extLst>
          </p:cNvPr>
          <p:cNvSpPr/>
          <p:nvPr/>
        </p:nvSpPr>
        <p:spPr>
          <a:xfrm>
            <a:off x="959574" y="677779"/>
            <a:ext cx="333288" cy="441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042352" y="2150565"/>
            <a:ext cx="1297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0822" y="1029818"/>
            <a:ext cx="40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생산</a:t>
            </a:r>
            <a:endParaRPr lang="en-US" altLang="ko-KR" b="1" dirty="0"/>
          </a:p>
        </p:txBody>
      </p:sp>
      <p:sp>
        <p:nvSpPr>
          <p:cNvPr id="35" name="직사각형 34"/>
          <p:cNvSpPr/>
          <p:nvPr/>
        </p:nvSpPr>
        <p:spPr>
          <a:xfrm>
            <a:off x="838253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작업지시프로세스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2749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BOM</a:t>
            </a:r>
          </a:p>
          <a:p>
            <a:pPr algn="ctr"/>
            <a:r>
              <a:rPr lang="ko-KR" altLang="en-US" sz="1400" b="1" dirty="0"/>
              <a:t>프로세스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641569" y="1703807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생산계획등록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039677" y="266697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82539" y="2938550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자재출고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012776" y="4677426"/>
            <a:ext cx="9129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973498" y="4315312"/>
            <a:ext cx="4958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74857" y="2689871"/>
            <a:ext cx="0" cy="28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42925" y="2971354"/>
            <a:ext cx="2431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42925" y="3142041"/>
            <a:ext cx="297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517782" y="2701530"/>
            <a:ext cx="0" cy="44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2925" y="2170532"/>
            <a:ext cx="20392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869098" y="2150565"/>
            <a:ext cx="13851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94022" y="4201960"/>
            <a:ext cx="2091310" cy="950932"/>
          </a:xfrm>
          <a:prstGeom prst="flowChartDecision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제품이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완성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되었는가</a:t>
            </a:r>
            <a:endParaRPr lang="en-US" altLang="ko-KR" sz="1400" b="1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39677" y="3930381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388961" y="5462675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생산프로세스완료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039677" y="5191096"/>
            <a:ext cx="0" cy="271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3254" y="5152892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679639" y="4247096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현재공현황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90458" y="3970097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재공품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부품 확인 및 발주</a:t>
            </a:r>
            <a:endParaRPr lang="en-US" altLang="ko-KR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10302" y="4369649"/>
            <a:ext cx="5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641568" y="3862554"/>
            <a:ext cx="1301431" cy="933450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출고처리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47463" y="5299372"/>
            <a:ext cx="1301119" cy="933450"/>
          </a:xfrm>
          <a:prstGeom prst="round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판매완료</a:t>
            </a:r>
            <a:endParaRPr lang="en-US" altLang="ko-KR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42295" y="3585555"/>
            <a:ext cx="271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재고확인 및 단가등록</a:t>
            </a:r>
            <a:endParaRPr lang="en-US" altLang="ko-KR" sz="12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4469331" y="4315312"/>
            <a:ext cx="0" cy="161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1"/>
          </p:cNvCxnSpPr>
          <p:nvPr/>
        </p:nvCxnSpPr>
        <p:spPr>
          <a:xfrm flipH="1">
            <a:off x="4469331" y="5929400"/>
            <a:ext cx="3919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286665" y="4842639"/>
            <a:ext cx="0" cy="456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B9762BE4-7A31-47D2-BD31-C9A86A77C014}"/>
              </a:ext>
            </a:extLst>
          </p:cNvPr>
          <p:cNvSpPr/>
          <p:nvPr/>
        </p:nvSpPr>
        <p:spPr>
          <a:xfrm>
            <a:off x="4641999" y="415914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6B48F7-42C4-4DCF-A454-9BF129FB8394}"/>
              </a:ext>
            </a:extLst>
          </p:cNvPr>
          <p:cNvSpPr/>
          <p:nvPr/>
        </p:nvSpPr>
        <p:spPr>
          <a:xfrm>
            <a:off x="4764070" y="420080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20210702_172701257">
            <a:hlinkClick r:id="" action="ppaction://media"/>
            <a:extLst>
              <a:ext uri="{FF2B5EF4-FFF2-40B4-BE49-F238E27FC236}">
                <a16:creationId xmlns:a16="http://schemas.microsoft.com/office/drawing/2014/main" id="{4E8658C0-0986-4C75-9598-4EBDBD549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03" y="1236661"/>
            <a:ext cx="10516991" cy="5057792"/>
          </a:xfrm>
          <a:prstGeom prst="rect">
            <a:avLst/>
          </a:prstGeom>
        </p:spPr>
      </p:pic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FA23A234-4A16-4B33-AE0E-725DE948D9E1}"/>
              </a:ext>
            </a:extLst>
          </p:cNvPr>
          <p:cNvSpPr/>
          <p:nvPr/>
        </p:nvSpPr>
        <p:spPr>
          <a:xfrm>
            <a:off x="837503" y="6370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시연 동영상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176D87-05A6-45FB-85CA-78EDD6627EB3}"/>
              </a:ext>
            </a:extLst>
          </p:cNvPr>
          <p:cNvSpPr/>
          <p:nvPr/>
        </p:nvSpPr>
        <p:spPr>
          <a:xfrm>
            <a:off x="959574" y="6786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82">
            <a:extLst>
              <a:ext uri="{FF2B5EF4-FFF2-40B4-BE49-F238E27FC236}">
                <a16:creationId xmlns:a16="http://schemas.microsoft.com/office/drawing/2014/main" id="{5281334C-02AE-4D2A-A438-8DD06497D9BB}"/>
              </a:ext>
            </a:extLst>
          </p:cNvPr>
          <p:cNvSpPr/>
          <p:nvPr/>
        </p:nvSpPr>
        <p:spPr>
          <a:xfrm>
            <a:off x="4641998" y="47811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EF7130-7C5A-42E2-AA6D-2FE68320E123}"/>
              </a:ext>
            </a:extLst>
          </p:cNvPr>
          <p:cNvSpPr/>
          <p:nvPr/>
        </p:nvSpPr>
        <p:spPr>
          <a:xfrm>
            <a:off x="4764069" y="48228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3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EFCB9-2BB4-4A52-80EA-C08A9E4D2C4E}"/>
              </a:ext>
            </a:extLst>
          </p:cNvPr>
          <p:cNvSpPr txBox="1"/>
          <p:nvPr/>
        </p:nvSpPr>
        <p:spPr>
          <a:xfrm>
            <a:off x="1921962" y="1627334"/>
            <a:ext cx="8009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구현 되어있는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특정 영업</a:t>
            </a:r>
            <a:r>
              <a:rPr lang="en-US" altLang="ko-KR" dirty="0"/>
              <a:t>, </a:t>
            </a:r>
            <a:r>
              <a:rPr lang="ko-KR" altLang="en-US" dirty="0"/>
              <a:t>인사 관리에 대해 사용자가 전사적으로 관리할 수 있는 여건을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어플리케이션이나 윈도우 프로그램을 기반으로 하는 </a:t>
            </a:r>
            <a:r>
              <a:rPr lang="en-US" altLang="ko-KR" dirty="0"/>
              <a:t>MES, ERP </a:t>
            </a:r>
            <a:r>
              <a:rPr lang="ko-KR" altLang="en-US" dirty="0"/>
              <a:t>프로그램에 비해서 가볍고</a:t>
            </a:r>
            <a:r>
              <a:rPr lang="en-US" altLang="ko-KR" dirty="0"/>
              <a:t>, WEB</a:t>
            </a:r>
            <a:r>
              <a:rPr lang="ko-KR" altLang="en-US" dirty="0"/>
              <a:t>에서 간단하게 실행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WEB </a:t>
            </a:r>
            <a:r>
              <a:rPr lang="ko-KR" altLang="en-US" dirty="0"/>
              <a:t>기반임에도 불구하고 기존의 윈도우 기반의 프로그램에 비해 그 기능이 모자라지 않고</a:t>
            </a:r>
            <a:r>
              <a:rPr lang="en-US" altLang="ko-KR" dirty="0"/>
              <a:t>, </a:t>
            </a:r>
            <a:r>
              <a:rPr lang="ko-KR" altLang="en-US" dirty="0"/>
              <a:t>화면 전환 속도는 더 빠른 것을 확인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</a:t>
            </a:r>
            <a:r>
              <a:rPr lang="en-US" altLang="ko-KR" dirty="0"/>
              <a:t>, </a:t>
            </a:r>
            <a:r>
              <a:rPr lang="ko-KR" altLang="en-US" dirty="0"/>
              <a:t>물류에 한정 하지 않고</a:t>
            </a:r>
            <a:r>
              <a:rPr lang="en-US" altLang="ko-KR" dirty="0"/>
              <a:t>, 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회계 프로세스를 모두 구현한다면 실제 회사에서 사용할 수 있을 정도의 </a:t>
            </a:r>
            <a:r>
              <a:rPr lang="en-US" altLang="ko-KR" dirty="0"/>
              <a:t>WEB ERP </a:t>
            </a:r>
            <a:r>
              <a:rPr lang="ko-KR" altLang="en-US" dirty="0"/>
              <a:t>프로그램이 될 것으로 기대</a:t>
            </a:r>
            <a:endParaRPr lang="en-US" altLang="ko-KR" dirty="0"/>
          </a:p>
        </p:txBody>
      </p:sp>
      <p:sp>
        <p:nvSpPr>
          <p:cNvPr id="12" name="사각형: 둥근 모서리 82">
            <a:extLst>
              <a:ext uri="{FF2B5EF4-FFF2-40B4-BE49-F238E27FC236}">
                <a16:creationId xmlns:a16="http://schemas.microsoft.com/office/drawing/2014/main" id="{38375DDD-8862-41C9-BEA9-224AE8BB73BB}"/>
              </a:ext>
            </a:extLst>
          </p:cNvPr>
          <p:cNvSpPr/>
          <p:nvPr/>
        </p:nvSpPr>
        <p:spPr>
          <a:xfrm>
            <a:off x="820550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기 대 효 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D5E46-9AFE-4BA2-808F-68726FCC0834}"/>
              </a:ext>
            </a:extLst>
          </p:cNvPr>
          <p:cNvSpPr/>
          <p:nvPr/>
        </p:nvSpPr>
        <p:spPr>
          <a:xfrm>
            <a:off x="942621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7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0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3600497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우리 </a:t>
            </a:r>
            <a:r>
              <a:rPr lang="ko-KR" altLang="en-US" dirty="0" err="1"/>
              <a:t>킹덤</a:t>
            </a:r>
            <a:r>
              <a:rPr lang="ko-KR" altLang="en-US" dirty="0"/>
              <a:t> 컴퓨터는 생산관리와 더불어 회사 운영에 필요한 물류</a:t>
            </a:r>
            <a:r>
              <a:rPr lang="en-US" altLang="ko-KR" dirty="0"/>
              <a:t>, </a:t>
            </a:r>
            <a:r>
              <a:rPr lang="ko-KR" altLang="en-US" dirty="0"/>
              <a:t>영업에 관해 도움을 줄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 자체적으로 제작하기로 결정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Window </a:t>
            </a:r>
            <a:r>
              <a:rPr lang="ko-KR" altLang="en-US" dirty="0"/>
              <a:t>기반 어플리케이션이 아닌 </a:t>
            </a:r>
            <a:r>
              <a:rPr lang="en-US" altLang="ko-KR" dirty="0"/>
              <a:t>WEB </a:t>
            </a:r>
            <a:r>
              <a:rPr lang="ko-KR" altLang="en-US" dirty="0"/>
              <a:t>을 기반으로 하여</a:t>
            </a:r>
            <a:r>
              <a:rPr lang="en-US" altLang="ko-KR" dirty="0"/>
              <a:t> </a:t>
            </a:r>
            <a:r>
              <a:rPr lang="ko-KR" altLang="en-US" dirty="0"/>
              <a:t>인터넷을 이용하여 언제 어디서든 편하게 사용할 수 있는 </a:t>
            </a:r>
            <a:r>
              <a:rPr lang="en-US" altLang="ko-KR" dirty="0"/>
              <a:t>MES </a:t>
            </a: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지향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회사 내부에 </a:t>
            </a:r>
            <a:r>
              <a:rPr lang="en-US" altLang="ko-KR" dirty="0"/>
              <a:t>MES </a:t>
            </a:r>
            <a:r>
              <a:rPr lang="ko-KR" altLang="en-US" dirty="0"/>
              <a:t>프로그램을 사용하여 등록된 </a:t>
            </a:r>
            <a:r>
              <a:rPr lang="en-US" altLang="ko-KR" dirty="0"/>
              <a:t>Data</a:t>
            </a:r>
            <a:r>
              <a:rPr lang="ko-KR" altLang="en-US" dirty="0"/>
              <a:t>를 기반으로 하여 생산관리 외 판매수주등록 부터 판매 처리에 이르는 광범위한 프로세스를 목표로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pic>
        <p:nvPicPr>
          <p:cNvPr id="4098" name="Picture 2" descr="C:\Users\SHY-702-15\Desktop\Git\ERPProject\문서파일보관용\최종문서용\Image\kingdomlogo_sky_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205330"/>
            <a:ext cx="3187700" cy="20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사각형: 둥근 모서리 82">
            <a:extLst>
              <a:ext uri="{FF2B5EF4-FFF2-40B4-BE49-F238E27FC236}">
                <a16:creationId xmlns:a16="http://schemas.microsoft.com/office/drawing/2014/main" id="{AE9F1B6B-E8A5-478D-AE49-0663D56C39A5}"/>
              </a:ext>
            </a:extLst>
          </p:cNvPr>
          <p:cNvSpPr/>
          <p:nvPr/>
        </p:nvSpPr>
        <p:spPr>
          <a:xfrm>
            <a:off x="4641998" y="5398409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B2496D-8386-4992-9B6F-AF3FCD3E401F}"/>
              </a:ext>
            </a:extLst>
          </p:cNvPr>
          <p:cNvSpPr/>
          <p:nvPr/>
        </p:nvSpPr>
        <p:spPr>
          <a:xfrm>
            <a:off x="4764069" y="5440073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03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39EC5-8560-4B20-B635-25E69DD97D97}"/>
              </a:ext>
            </a:extLst>
          </p:cNvPr>
          <p:cNvSpPr txBox="1"/>
          <p:nvPr/>
        </p:nvSpPr>
        <p:spPr>
          <a:xfrm>
            <a:off x="1921962" y="1627334"/>
            <a:ext cx="8009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베트남공장을 이용하는 프로세스를 만들려면 </a:t>
            </a:r>
            <a:r>
              <a:rPr lang="en-US" altLang="ko-KR" dirty="0"/>
              <a:t>DB</a:t>
            </a:r>
            <a:r>
              <a:rPr lang="ko-KR" altLang="en-US" dirty="0"/>
              <a:t>를 수정해야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 생산 공정 프로세스를 좀 더 심화하는 프로세스가 더 필요함</a:t>
            </a:r>
            <a:endParaRPr lang="en-US" altLang="ko-KR" dirty="0"/>
          </a:p>
          <a:p>
            <a:r>
              <a:rPr lang="en-US" altLang="ko-KR" dirty="0"/>
              <a:t> (ex. </a:t>
            </a:r>
            <a:r>
              <a:rPr lang="ko-KR" altLang="en-US" dirty="0"/>
              <a:t>공정관리</a:t>
            </a:r>
            <a:r>
              <a:rPr lang="en-US" altLang="ko-KR" dirty="0"/>
              <a:t>, </a:t>
            </a:r>
            <a:r>
              <a:rPr lang="ko-KR" altLang="en-US" dirty="0"/>
              <a:t>품질관리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• REST </a:t>
            </a:r>
            <a:r>
              <a:rPr lang="ko-KR" altLang="en-US" dirty="0"/>
              <a:t>적용이 필요하지만 미 적용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외주프로세스를 도입한다면 도메인이 </a:t>
            </a:r>
            <a:r>
              <a:rPr lang="en-US" altLang="ko-KR" dirty="0"/>
              <a:t>2</a:t>
            </a:r>
            <a:r>
              <a:rPr lang="ko-KR" altLang="en-US" dirty="0"/>
              <a:t>개 필요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개발자의 입장에서 제작하다 보니 생각하지 못했던 사용자의 편리성을 좀더 고려 해야 함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클래스나 기능을 좀 더 간결화 하여 유지보수가 쉽도록 수정 해야 함</a:t>
            </a:r>
            <a:endParaRPr lang="en-US" altLang="ko-KR" b="1" dirty="0"/>
          </a:p>
        </p:txBody>
      </p:sp>
      <p:sp>
        <p:nvSpPr>
          <p:cNvPr id="15" name="사각형: 둥근 모서리 82">
            <a:extLst>
              <a:ext uri="{FF2B5EF4-FFF2-40B4-BE49-F238E27FC236}">
                <a16:creationId xmlns:a16="http://schemas.microsoft.com/office/drawing/2014/main" id="{4E8318FD-94F9-4938-A8D4-DC2FF535A852}"/>
              </a:ext>
            </a:extLst>
          </p:cNvPr>
          <p:cNvSpPr/>
          <p:nvPr/>
        </p:nvSpPr>
        <p:spPr>
          <a:xfrm>
            <a:off x="820550" y="616244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 선 사 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4F2072-7CE0-4B79-9199-FAB723E7B2FE}"/>
              </a:ext>
            </a:extLst>
          </p:cNvPr>
          <p:cNvSpPr/>
          <p:nvPr/>
        </p:nvSpPr>
        <p:spPr>
          <a:xfrm>
            <a:off x="942621" y="657908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8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0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3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794156"/>
            <a:ext cx="610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/>
              <a:t>감사합니다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9857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6800" y="453394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잠시 주춤 하긴 하였으나 최근 창업기업과 창업투자는 점점</a:t>
            </a:r>
            <a:endParaRPr lang="en-US" altLang="ko-KR" dirty="0"/>
          </a:p>
          <a:p>
            <a:pPr fontAlgn="base"/>
            <a:r>
              <a:rPr lang="ko-KR" altLang="en-US" dirty="0"/>
              <a:t>늘어 나는 추세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• </a:t>
            </a:r>
            <a:r>
              <a:rPr lang="ko-KR" altLang="en-US" dirty="0"/>
              <a:t>우리 기업용으로 만든 프로그램이지만 일반화</a:t>
            </a:r>
            <a:r>
              <a:rPr lang="en-US" altLang="ko-KR" dirty="0"/>
              <a:t>, </a:t>
            </a:r>
            <a:r>
              <a:rPr lang="ko-KR" altLang="en-US" dirty="0"/>
              <a:t>상용화 하여 창업기업이나 기존 기업들에게 어필한다면 매력적인 시장으로 분석됨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목적</a:t>
            </a:r>
            <a:endParaRPr lang="en-US" altLang="ko-KR" b="1" dirty="0"/>
          </a:p>
        </p:txBody>
      </p:sp>
      <p:sp>
        <p:nvSpPr>
          <p:cNvPr id="16" name="사각형: 둥근 모서리 82">
            <a:extLst>
              <a:ext uri="{FF2B5EF4-FFF2-40B4-BE49-F238E27FC236}">
                <a16:creationId xmlns:a16="http://schemas.microsoft.com/office/drawing/2014/main" id="{255C22C5-3A89-426D-A43F-7D5825BE1E83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50665F-6419-4A24-B83C-F1180C918241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91169-5AA8-4DE0-AF68-ADB83E7AD6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" y="1465633"/>
            <a:ext cx="5220000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3529D-FF76-4574-A6A2-05A60F2BB1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02" y="1465633"/>
            <a:ext cx="52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 프로세스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4902198" y="2195646"/>
            <a:ext cx="2387600" cy="1804353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먼저 </a:t>
            </a: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개발을 동시에 진행한 후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본격적인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8199998" y="2200273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</a:t>
            </a:r>
            <a:r>
              <a:rPr lang="ko-KR" altLang="en-US" dirty="0">
                <a:solidFill>
                  <a:prstClr val="white"/>
                </a:solidFill>
              </a:rPr>
              <a:t>를 </a:t>
            </a:r>
            <a:r>
              <a:rPr lang="en-US" altLang="ko-KR" dirty="0">
                <a:solidFill>
                  <a:prstClr val="white"/>
                </a:solidFill>
              </a:rPr>
              <a:t>1,2,3 </a:t>
            </a:r>
            <a:r>
              <a:rPr lang="ko-KR" altLang="en-US" dirty="0">
                <a:solidFill>
                  <a:prstClr val="white"/>
                </a:solidFill>
              </a:rPr>
              <a:t>으로 나누어 각자의 목표를 명확히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221333" y="458560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Phase </a:t>
            </a:r>
            <a:r>
              <a:rPr lang="ko-KR" altLang="en-US" dirty="0">
                <a:solidFill>
                  <a:prstClr val="white"/>
                </a:solidFill>
              </a:rPr>
              <a:t>마다 </a:t>
            </a:r>
            <a:r>
              <a:rPr lang="en-US" altLang="ko-KR" dirty="0">
                <a:solidFill>
                  <a:prstClr val="white"/>
                </a:solidFill>
              </a:rPr>
              <a:t>Buffer</a:t>
            </a:r>
            <a:r>
              <a:rPr lang="ko-KR" altLang="en-US" dirty="0">
                <a:solidFill>
                  <a:prstClr val="white"/>
                </a:solidFill>
              </a:rPr>
              <a:t>를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두어 팀원 간의 실력차이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예외 상황 미리 고려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1604398" y="2195646"/>
            <a:ext cx="2387600" cy="1804352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본격적인 개발 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개발팀과 </a:t>
            </a: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개발팀으로 팀을 분할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57A5D-4708-45D5-AA60-E75F26CA5809}"/>
              </a:ext>
            </a:extLst>
          </p:cNvPr>
          <p:cNvSpPr/>
          <p:nvPr/>
        </p:nvSpPr>
        <p:spPr>
          <a:xfrm>
            <a:off x="4889498" y="4601075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 및 기능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 중에도 </a:t>
            </a:r>
            <a:r>
              <a:rPr lang="en-US" altLang="ko-KR" dirty="0">
                <a:solidFill>
                  <a:prstClr val="white"/>
                </a:solidFill>
              </a:rPr>
              <a:t>UI, DB </a:t>
            </a:r>
            <a:r>
              <a:rPr lang="ko-KR" altLang="en-US" dirty="0">
                <a:solidFill>
                  <a:prstClr val="white"/>
                </a:solidFill>
              </a:rPr>
              <a:t>변경사항을 신속히 전달 및 수정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95D81-AF84-4C04-9A07-A1EB56A0798D}"/>
              </a:ext>
            </a:extLst>
          </p:cNvPr>
          <p:cNvSpPr/>
          <p:nvPr/>
        </p:nvSpPr>
        <p:spPr>
          <a:xfrm>
            <a:off x="1605421" y="4601076"/>
            <a:ext cx="2387600" cy="1799725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예외처리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문서화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로그인구현 팀으로 다시 팀을 나눠 업무 분담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08B214-9C1E-49FA-A594-1F03DAC33F89}"/>
              </a:ext>
            </a:extLst>
          </p:cNvPr>
          <p:cNvSpPr/>
          <p:nvPr/>
        </p:nvSpPr>
        <p:spPr>
          <a:xfrm>
            <a:off x="4229758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C319BD1-2374-4C5F-9629-37258A2CA5A0}"/>
              </a:ext>
            </a:extLst>
          </p:cNvPr>
          <p:cNvSpPr/>
          <p:nvPr/>
        </p:nvSpPr>
        <p:spPr>
          <a:xfrm>
            <a:off x="7523660" y="2950184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E969F71-817F-4126-AF00-A99505D50F35}"/>
              </a:ext>
            </a:extLst>
          </p:cNvPr>
          <p:cNvSpPr/>
          <p:nvPr/>
        </p:nvSpPr>
        <p:spPr>
          <a:xfrm rot="5400000">
            <a:off x="9176458" y="4143857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006776-036B-4B39-A65E-3D38CBE12890}"/>
              </a:ext>
            </a:extLst>
          </p:cNvPr>
          <p:cNvSpPr/>
          <p:nvPr/>
        </p:nvSpPr>
        <p:spPr>
          <a:xfrm rot="10800000">
            <a:off x="7532880" y="5337830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63653FD-E9B6-469F-9412-2C1AB02F6B80}"/>
              </a:ext>
            </a:extLst>
          </p:cNvPr>
          <p:cNvSpPr/>
          <p:nvPr/>
        </p:nvSpPr>
        <p:spPr>
          <a:xfrm rot="10800000">
            <a:off x="4199038" y="5353299"/>
            <a:ext cx="434679" cy="295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rgbClr val="57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337206"/>
          </a:xfrm>
          <a:prstGeom prst="round2SameRect">
            <a:avLst>
              <a:gd name="adj1" fmla="val 209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5BE47643-A6A4-4BA3-B2E3-D59C5300AEB4}"/>
              </a:ext>
            </a:extLst>
          </p:cNvPr>
          <p:cNvSpPr/>
          <p:nvPr/>
        </p:nvSpPr>
        <p:spPr>
          <a:xfrm>
            <a:off x="0" y="6738151"/>
            <a:ext cx="12192000" cy="136154"/>
          </a:xfrm>
          <a:prstGeom prst="round1Rect">
            <a:avLst>
              <a:gd name="adj" fmla="val 0"/>
            </a:avLst>
          </a:prstGeom>
          <a:solidFill>
            <a:srgbClr val="48A9F8"/>
          </a:solidFill>
          <a:ln>
            <a:noFill/>
          </a:ln>
          <a:effectLst>
            <a:outerShdw blurRad="215900" dist="1016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448" y="104000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 분담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E985A-B3A6-4623-8612-6EE83CB98CC5}"/>
              </a:ext>
            </a:extLst>
          </p:cNvPr>
          <p:cNvSpPr/>
          <p:nvPr/>
        </p:nvSpPr>
        <p:spPr>
          <a:xfrm>
            <a:off x="3512327" y="2186622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 및 지휘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DB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</a:rPr>
              <a:t>UI </a:t>
            </a:r>
            <a:r>
              <a:rPr lang="ko-KR" altLang="en-US" dirty="0">
                <a:solidFill>
                  <a:prstClr val="white"/>
                </a:solidFill>
              </a:rPr>
              <a:t>설계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개발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F9CEB-8DC0-4342-A9C0-C379539940B1}"/>
              </a:ext>
            </a:extLst>
          </p:cNvPr>
          <p:cNvSpPr/>
          <p:nvPr/>
        </p:nvSpPr>
        <p:spPr>
          <a:xfrm>
            <a:off x="6246836" y="2191250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담당 화면</a:t>
            </a:r>
            <a:r>
              <a:rPr lang="en-US" altLang="ko-KR" dirty="0">
                <a:solidFill>
                  <a:prstClr val="white"/>
                </a:solidFill>
              </a:rPr>
              <a:t>,</a:t>
            </a:r>
            <a:r>
              <a:rPr lang="ko-KR" altLang="en-US" dirty="0">
                <a:solidFill>
                  <a:prstClr val="white"/>
                </a:solidFill>
              </a:rPr>
              <a:t>기능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업무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4FC87-1A98-47A5-BF4F-449EEEFEE2DC}"/>
              </a:ext>
            </a:extLst>
          </p:cNvPr>
          <p:cNvSpPr/>
          <p:nvPr/>
        </p:nvSpPr>
        <p:spPr>
          <a:xfrm>
            <a:off x="8981344" y="2191249"/>
            <a:ext cx="2387600" cy="4141756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로그인 구현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예외 처리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문서 작업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F3C5F-2336-45E0-82BE-FDDE29A1E974}"/>
              </a:ext>
            </a:extLst>
          </p:cNvPr>
          <p:cNvSpPr/>
          <p:nvPr/>
        </p:nvSpPr>
        <p:spPr>
          <a:xfrm>
            <a:off x="6886637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개발중기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9245FA-8085-407F-89D6-0B3358C9E985}"/>
              </a:ext>
            </a:extLst>
          </p:cNvPr>
          <p:cNvSpPr/>
          <p:nvPr/>
        </p:nvSpPr>
        <p:spPr>
          <a:xfrm>
            <a:off x="9621145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개발말기</a:t>
            </a:r>
            <a:endParaRPr lang="en-US" altLang="ko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BAADD-6D0F-49D1-8A60-C3E818CE4314}"/>
              </a:ext>
            </a:extLst>
          </p:cNvPr>
          <p:cNvSpPr/>
          <p:nvPr/>
        </p:nvSpPr>
        <p:spPr>
          <a:xfrm>
            <a:off x="4154643" y="1578505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개발초기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6DF80-9576-4A2B-8D10-E6691EDD0C11}"/>
              </a:ext>
            </a:extLst>
          </p:cNvPr>
          <p:cNvSpPr/>
          <p:nvPr/>
        </p:nvSpPr>
        <p:spPr>
          <a:xfrm>
            <a:off x="794773" y="2186623"/>
            <a:ext cx="2387600" cy="4141757"/>
          </a:xfrm>
          <a:prstGeom prst="rect">
            <a:avLst/>
          </a:prstGeom>
          <a:solidFill>
            <a:srgbClr val="1986E1"/>
          </a:solidFill>
          <a:ln>
            <a:solidFill>
              <a:srgbClr val="198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정 우 준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리더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지 혁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조 경 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성 명 제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최 광 성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김 은 지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서 철 민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장 순 웅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 재 원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박 상 용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3D3071-6776-4401-BC4D-7292B327DDF3}"/>
              </a:ext>
            </a:extLst>
          </p:cNvPr>
          <p:cNvSpPr/>
          <p:nvPr/>
        </p:nvSpPr>
        <p:spPr>
          <a:xfrm>
            <a:off x="1624531" y="1578505"/>
            <a:ext cx="72808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팀 원</a:t>
            </a:r>
            <a:endParaRPr lang="en-US" altLang="ko-KR" b="1" dirty="0"/>
          </a:p>
        </p:txBody>
      </p:sp>
      <p:sp>
        <p:nvSpPr>
          <p:cNvPr id="25" name="사각형: 둥근 모서리 82">
            <a:extLst>
              <a:ext uri="{FF2B5EF4-FFF2-40B4-BE49-F238E27FC236}">
                <a16:creationId xmlns:a16="http://schemas.microsoft.com/office/drawing/2014/main" id="{A7827A12-D22B-404E-B716-189D59B71055}"/>
              </a:ext>
            </a:extLst>
          </p:cNvPr>
          <p:cNvSpPr/>
          <p:nvPr/>
        </p:nvSpPr>
        <p:spPr>
          <a:xfrm>
            <a:off x="837503" y="605211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대상 및 인원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376C1C6-189F-421D-AFD6-7A412ED7CC37}"/>
              </a:ext>
            </a:extLst>
          </p:cNvPr>
          <p:cNvSpPr/>
          <p:nvPr/>
        </p:nvSpPr>
        <p:spPr>
          <a:xfrm>
            <a:off x="959574" y="646875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rgbClr val="91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42655" y="567471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`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833947-C5BA-4A7A-B976-97EA893732F9}"/>
              </a:ext>
            </a:extLst>
          </p:cNvPr>
          <p:cNvGrpSpPr/>
          <p:nvPr/>
        </p:nvGrpSpPr>
        <p:grpSpPr>
          <a:xfrm>
            <a:off x="0" y="6098959"/>
            <a:ext cx="12192000" cy="759042"/>
            <a:chOff x="4477702" y="3210977"/>
            <a:chExt cx="3761505" cy="1386061"/>
          </a:xfrm>
          <a:effectLst>
            <a:outerShdw blurRad="254000" dist="38100" dir="16200000" rotWithShape="0">
              <a:prstClr val="black">
                <a:alpha val="23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38BC48-0BA9-4BD4-94E3-CE5D0929E7A5}"/>
                </a:ext>
              </a:extLst>
            </p:cNvPr>
            <p:cNvSpPr/>
            <p:nvPr/>
          </p:nvSpPr>
          <p:spPr>
            <a:xfrm>
              <a:off x="4477702" y="3697315"/>
              <a:ext cx="3761505" cy="899723"/>
            </a:xfrm>
            <a:prstGeom prst="rect">
              <a:avLst/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5BE47643-A6A4-4BA3-B2E3-D59C5300AEB4}"/>
                </a:ext>
              </a:extLst>
            </p:cNvPr>
            <p:cNvSpPr/>
            <p:nvPr/>
          </p:nvSpPr>
          <p:spPr>
            <a:xfrm>
              <a:off x="4477702" y="3210977"/>
              <a:ext cx="1005198" cy="899723"/>
            </a:xfrm>
            <a:prstGeom prst="round1Rect">
              <a:avLst>
                <a:gd name="adj" fmla="val 50000"/>
              </a:avLst>
            </a:prstGeom>
            <a:solidFill>
              <a:srgbClr val="48A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29">
            <a:extLst>
              <a:ext uri="{FF2B5EF4-FFF2-40B4-BE49-F238E27FC236}">
                <a16:creationId xmlns:a16="http://schemas.microsoft.com/office/drawing/2014/main" id="{16D70C24-C6C2-4E6C-9FD3-AE98FE63F866}"/>
              </a:ext>
            </a:extLst>
          </p:cNvPr>
          <p:cNvSpPr>
            <a:spLocks noEditPoints="1"/>
          </p:cNvSpPr>
          <p:nvPr/>
        </p:nvSpPr>
        <p:spPr bwMode="auto">
          <a:xfrm>
            <a:off x="490595" y="6328811"/>
            <a:ext cx="329955" cy="329509"/>
          </a:xfrm>
          <a:custGeom>
            <a:avLst/>
            <a:gdLst>
              <a:gd name="T0" fmla="*/ 1260 w 5938"/>
              <a:gd name="T1" fmla="*/ 1207 h 5931"/>
              <a:gd name="T2" fmla="*/ 1208 w 5938"/>
              <a:gd name="T3" fmla="*/ 1259 h 5931"/>
              <a:gd name="T4" fmla="*/ 1327 w 5938"/>
              <a:gd name="T5" fmla="*/ 1963 h 5931"/>
              <a:gd name="T6" fmla="*/ 1614 w 5938"/>
              <a:gd name="T7" fmla="*/ 1903 h 5931"/>
              <a:gd name="T8" fmla="*/ 1814 w 5938"/>
              <a:gd name="T9" fmla="*/ 1763 h 5931"/>
              <a:gd name="T10" fmla="*/ 1944 w 5938"/>
              <a:gd name="T11" fmla="*/ 1748 h 5931"/>
              <a:gd name="T12" fmla="*/ 2040 w 5938"/>
              <a:gd name="T13" fmla="*/ 1844 h 5931"/>
              <a:gd name="T14" fmla="*/ 2025 w 5938"/>
              <a:gd name="T15" fmla="*/ 1975 h 5931"/>
              <a:gd name="T16" fmla="*/ 1783 w 5938"/>
              <a:gd name="T17" fmla="*/ 2163 h 5931"/>
              <a:gd name="T18" fmla="*/ 1430 w 5938"/>
              <a:gd name="T19" fmla="*/ 2264 h 5931"/>
              <a:gd name="T20" fmla="*/ 1141 w 5938"/>
              <a:gd name="T21" fmla="*/ 2251 h 5931"/>
              <a:gd name="T22" fmla="*/ 1128 w 5938"/>
              <a:gd name="T23" fmla="*/ 3090 h 5931"/>
              <a:gd name="T24" fmla="*/ 3547 w 5938"/>
              <a:gd name="T25" fmla="*/ 5529 h 5931"/>
              <a:gd name="T26" fmla="*/ 3767 w 5938"/>
              <a:gd name="T27" fmla="*/ 5621 h 5931"/>
              <a:gd name="T28" fmla="*/ 4007 w 5938"/>
              <a:gd name="T29" fmla="*/ 5588 h 5931"/>
              <a:gd name="T30" fmla="*/ 5494 w 5938"/>
              <a:gd name="T31" fmla="*/ 4152 h 5931"/>
              <a:gd name="T32" fmla="*/ 5614 w 5938"/>
              <a:gd name="T33" fmla="*/ 3945 h 5931"/>
              <a:gd name="T34" fmla="*/ 5614 w 5938"/>
              <a:gd name="T35" fmla="*/ 3703 h 5931"/>
              <a:gd name="T36" fmla="*/ 5494 w 5938"/>
              <a:gd name="T37" fmla="*/ 3496 h 5931"/>
              <a:gd name="T38" fmla="*/ 3056 w 5938"/>
              <a:gd name="T39" fmla="*/ 1111 h 5931"/>
              <a:gd name="T40" fmla="*/ 1038 w 5938"/>
              <a:gd name="T41" fmla="*/ 4 h 5931"/>
              <a:gd name="T42" fmla="*/ 1424 w 5938"/>
              <a:gd name="T43" fmla="*/ 101 h 5931"/>
              <a:gd name="T44" fmla="*/ 1787 w 5938"/>
              <a:gd name="T45" fmla="*/ 327 h 5931"/>
              <a:gd name="T46" fmla="*/ 1913 w 5938"/>
              <a:gd name="T47" fmla="*/ 495 h 5931"/>
              <a:gd name="T48" fmla="*/ 1870 w 5938"/>
              <a:gd name="T49" fmla="*/ 621 h 5931"/>
              <a:gd name="T50" fmla="*/ 1744 w 5938"/>
              <a:gd name="T51" fmla="*/ 664 h 5931"/>
              <a:gd name="T52" fmla="*/ 1581 w 5938"/>
              <a:gd name="T53" fmla="*/ 556 h 5931"/>
              <a:gd name="T54" fmla="*/ 1278 w 5938"/>
              <a:gd name="T55" fmla="*/ 372 h 5931"/>
              <a:gd name="T56" fmla="*/ 962 w 5938"/>
              <a:gd name="T57" fmla="*/ 305 h 5931"/>
              <a:gd name="T58" fmla="*/ 668 w 5938"/>
              <a:gd name="T59" fmla="*/ 359 h 5931"/>
              <a:gd name="T60" fmla="*/ 441 w 5938"/>
              <a:gd name="T61" fmla="*/ 534 h 5931"/>
              <a:gd name="T62" fmla="*/ 325 w 5938"/>
              <a:gd name="T63" fmla="*/ 790 h 5931"/>
              <a:gd name="T64" fmla="*/ 329 w 5938"/>
              <a:gd name="T65" fmla="*/ 1115 h 5931"/>
              <a:gd name="T66" fmla="*/ 489 w 5938"/>
              <a:gd name="T67" fmla="*/ 1481 h 5931"/>
              <a:gd name="T68" fmla="*/ 780 w 5938"/>
              <a:gd name="T69" fmla="*/ 1775 h 5931"/>
              <a:gd name="T70" fmla="*/ 930 w 5938"/>
              <a:gd name="T71" fmla="*/ 1122 h 5931"/>
              <a:gd name="T72" fmla="*/ 1076 w 5938"/>
              <a:gd name="T73" fmla="*/ 951 h 5931"/>
              <a:gd name="T74" fmla="*/ 2908 w 5938"/>
              <a:gd name="T75" fmla="*/ 789 h 5931"/>
              <a:gd name="T76" fmla="*/ 3164 w 5938"/>
              <a:gd name="T77" fmla="*/ 823 h 5931"/>
              <a:gd name="T78" fmla="*/ 3406 w 5938"/>
              <a:gd name="T79" fmla="*/ 976 h 5931"/>
              <a:gd name="T80" fmla="*/ 5861 w 5938"/>
              <a:gd name="T81" fmla="*/ 3490 h 5931"/>
              <a:gd name="T82" fmla="*/ 5938 w 5938"/>
              <a:gd name="T83" fmla="*/ 3826 h 5931"/>
              <a:gd name="T84" fmla="*/ 5863 w 5938"/>
              <a:gd name="T85" fmla="*/ 4160 h 5931"/>
              <a:gd name="T86" fmla="*/ 4377 w 5938"/>
              <a:gd name="T87" fmla="*/ 5705 h 5931"/>
              <a:gd name="T88" fmla="*/ 4087 w 5938"/>
              <a:gd name="T89" fmla="*/ 5887 h 5931"/>
              <a:gd name="T90" fmla="*/ 3744 w 5938"/>
              <a:gd name="T91" fmla="*/ 5925 h 5931"/>
              <a:gd name="T92" fmla="*/ 3422 w 5938"/>
              <a:gd name="T93" fmla="*/ 5814 h 5931"/>
              <a:gd name="T94" fmla="*/ 928 w 5938"/>
              <a:gd name="T95" fmla="*/ 3343 h 5931"/>
              <a:gd name="T96" fmla="*/ 800 w 5938"/>
              <a:gd name="T97" fmla="*/ 3059 h 5931"/>
              <a:gd name="T98" fmla="*/ 747 w 5938"/>
              <a:gd name="T99" fmla="*/ 2116 h 5931"/>
              <a:gd name="T100" fmla="*/ 406 w 5938"/>
              <a:gd name="T101" fmla="*/ 1864 h 5931"/>
              <a:gd name="T102" fmla="*/ 132 w 5938"/>
              <a:gd name="T103" fmla="*/ 1483 h 5931"/>
              <a:gd name="T104" fmla="*/ 7 w 5938"/>
              <a:gd name="T105" fmla="*/ 1052 h 5931"/>
              <a:gd name="T106" fmla="*/ 38 w 5938"/>
              <a:gd name="T107" fmla="*/ 662 h 5931"/>
              <a:gd name="T108" fmla="*/ 206 w 5938"/>
              <a:gd name="T109" fmla="*/ 336 h 5931"/>
              <a:gd name="T110" fmla="*/ 493 w 5938"/>
              <a:gd name="T111" fmla="*/ 103 h 5931"/>
              <a:gd name="T112" fmla="*/ 849 w 5938"/>
              <a:gd name="T113" fmla="*/ 4 h 5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38" h="5931">
                <a:moveTo>
                  <a:pt x="2949" y="1095"/>
                </a:moveTo>
                <a:lnTo>
                  <a:pt x="2939" y="1095"/>
                </a:lnTo>
                <a:lnTo>
                  <a:pt x="2928" y="1097"/>
                </a:lnTo>
                <a:lnTo>
                  <a:pt x="1260" y="1207"/>
                </a:lnTo>
                <a:lnTo>
                  <a:pt x="1240" y="1212"/>
                </a:lnTo>
                <a:lnTo>
                  <a:pt x="1224" y="1223"/>
                </a:lnTo>
                <a:lnTo>
                  <a:pt x="1213" y="1240"/>
                </a:lnTo>
                <a:lnTo>
                  <a:pt x="1208" y="1259"/>
                </a:lnTo>
                <a:lnTo>
                  <a:pt x="1163" y="1945"/>
                </a:lnTo>
                <a:lnTo>
                  <a:pt x="1204" y="1952"/>
                </a:lnTo>
                <a:lnTo>
                  <a:pt x="1247" y="1957"/>
                </a:lnTo>
                <a:lnTo>
                  <a:pt x="1327" y="1963"/>
                </a:lnTo>
                <a:lnTo>
                  <a:pt x="1404" y="1959"/>
                </a:lnTo>
                <a:lnTo>
                  <a:pt x="1477" y="1948"/>
                </a:lnTo>
                <a:lnTo>
                  <a:pt x="1547" y="1930"/>
                </a:lnTo>
                <a:lnTo>
                  <a:pt x="1614" y="1903"/>
                </a:lnTo>
                <a:lnTo>
                  <a:pt x="1675" y="1871"/>
                </a:lnTo>
                <a:lnTo>
                  <a:pt x="1733" y="1831"/>
                </a:lnTo>
                <a:lnTo>
                  <a:pt x="1785" y="1784"/>
                </a:lnTo>
                <a:lnTo>
                  <a:pt x="1814" y="1763"/>
                </a:lnTo>
                <a:lnTo>
                  <a:pt x="1845" y="1748"/>
                </a:lnTo>
                <a:lnTo>
                  <a:pt x="1877" y="1741"/>
                </a:lnTo>
                <a:lnTo>
                  <a:pt x="1912" y="1741"/>
                </a:lnTo>
                <a:lnTo>
                  <a:pt x="1944" y="1748"/>
                </a:lnTo>
                <a:lnTo>
                  <a:pt x="1977" y="1763"/>
                </a:lnTo>
                <a:lnTo>
                  <a:pt x="2004" y="1784"/>
                </a:lnTo>
                <a:lnTo>
                  <a:pt x="2025" y="1813"/>
                </a:lnTo>
                <a:lnTo>
                  <a:pt x="2040" y="1844"/>
                </a:lnTo>
                <a:lnTo>
                  <a:pt x="2049" y="1876"/>
                </a:lnTo>
                <a:lnTo>
                  <a:pt x="2049" y="1910"/>
                </a:lnTo>
                <a:lnTo>
                  <a:pt x="2040" y="1943"/>
                </a:lnTo>
                <a:lnTo>
                  <a:pt x="2025" y="1975"/>
                </a:lnTo>
                <a:lnTo>
                  <a:pt x="2004" y="2002"/>
                </a:lnTo>
                <a:lnTo>
                  <a:pt x="1935" y="2064"/>
                </a:lnTo>
                <a:lnTo>
                  <a:pt x="1863" y="2118"/>
                </a:lnTo>
                <a:lnTo>
                  <a:pt x="1783" y="2163"/>
                </a:lnTo>
                <a:lnTo>
                  <a:pt x="1700" y="2201"/>
                </a:lnTo>
                <a:lnTo>
                  <a:pt x="1614" y="2230"/>
                </a:lnTo>
                <a:lnTo>
                  <a:pt x="1524" y="2251"/>
                </a:lnTo>
                <a:lnTo>
                  <a:pt x="1430" y="2264"/>
                </a:lnTo>
                <a:lnTo>
                  <a:pt x="1332" y="2269"/>
                </a:lnTo>
                <a:lnTo>
                  <a:pt x="1276" y="2268"/>
                </a:lnTo>
                <a:lnTo>
                  <a:pt x="1219" y="2262"/>
                </a:lnTo>
                <a:lnTo>
                  <a:pt x="1141" y="2251"/>
                </a:lnTo>
                <a:lnTo>
                  <a:pt x="1098" y="2922"/>
                </a:lnTo>
                <a:lnTo>
                  <a:pt x="1098" y="2980"/>
                </a:lnTo>
                <a:lnTo>
                  <a:pt x="1108" y="3038"/>
                </a:lnTo>
                <a:lnTo>
                  <a:pt x="1128" y="3090"/>
                </a:lnTo>
                <a:lnTo>
                  <a:pt x="1157" y="3141"/>
                </a:lnTo>
                <a:lnTo>
                  <a:pt x="1195" y="3184"/>
                </a:lnTo>
                <a:lnTo>
                  <a:pt x="3502" y="5489"/>
                </a:lnTo>
                <a:lnTo>
                  <a:pt x="3547" y="5529"/>
                </a:lnTo>
                <a:lnTo>
                  <a:pt x="3597" y="5563"/>
                </a:lnTo>
                <a:lnTo>
                  <a:pt x="3652" y="5588"/>
                </a:lnTo>
                <a:lnTo>
                  <a:pt x="3708" y="5608"/>
                </a:lnTo>
                <a:lnTo>
                  <a:pt x="3767" y="5621"/>
                </a:lnTo>
                <a:lnTo>
                  <a:pt x="3828" y="5624"/>
                </a:lnTo>
                <a:lnTo>
                  <a:pt x="3890" y="5621"/>
                </a:lnTo>
                <a:lnTo>
                  <a:pt x="3949" y="5608"/>
                </a:lnTo>
                <a:lnTo>
                  <a:pt x="4007" y="5588"/>
                </a:lnTo>
                <a:lnTo>
                  <a:pt x="4061" y="5563"/>
                </a:lnTo>
                <a:lnTo>
                  <a:pt x="4112" y="5529"/>
                </a:lnTo>
                <a:lnTo>
                  <a:pt x="4157" y="5489"/>
                </a:lnTo>
                <a:lnTo>
                  <a:pt x="5494" y="4152"/>
                </a:lnTo>
                <a:lnTo>
                  <a:pt x="5534" y="4105"/>
                </a:lnTo>
                <a:lnTo>
                  <a:pt x="5568" y="4055"/>
                </a:lnTo>
                <a:lnTo>
                  <a:pt x="5595" y="4003"/>
                </a:lnTo>
                <a:lnTo>
                  <a:pt x="5614" y="3945"/>
                </a:lnTo>
                <a:lnTo>
                  <a:pt x="5626" y="3885"/>
                </a:lnTo>
                <a:lnTo>
                  <a:pt x="5630" y="3824"/>
                </a:lnTo>
                <a:lnTo>
                  <a:pt x="5626" y="3763"/>
                </a:lnTo>
                <a:lnTo>
                  <a:pt x="5614" y="3703"/>
                </a:lnTo>
                <a:lnTo>
                  <a:pt x="5595" y="3646"/>
                </a:lnTo>
                <a:lnTo>
                  <a:pt x="5568" y="3593"/>
                </a:lnTo>
                <a:lnTo>
                  <a:pt x="5534" y="3543"/>
                </a:lnTo>
                <a:lnTo>
                  <a:pt x="5494" y="3496"/>
                </a:lnTo>
                <a:lnTo>
                  <a:pt x="3189" y="1194"/>
                </a:lnTo>
                <a:lnTo>
                  <a:pt x="3150" y="1160"/>
                </a:lnTo>
                <a:lnTo>
                  <a:pt x="3105" y="1131"/>
                </a:lnTo>
                <a:lnTo>
                  <a:pt x="3056" y="1111"/>
                </a:lnTo>
                <a:lnTo>
                  <a:pt x="3004" y="1099"/>
                </a:lnTo>
                <a:lnTo>
                  <a:pt x="2949" y="1095"/>
                </a:lnTo>
                <a:close/>
                <a:moveTo>
                  <a:pt x="942" y="0"/>
                </a:moveTo>
                <a:lnTo>
                  <a:pt x="1038" y="4"/>
                </a:lnTo>
                <a:lnTo>
                  <a:pt x="1135" y="17"/>
                </a:lnTo>
                <a:lnTo>
                  <a:pt x="1233" y="36"/>
                </a:lnTo>
                <a:lnTo>
                  <a:pt x="1329" y="65"/>
                </a:lnTo>
                <a:lnTo>
                  <a:pt x="1424" y="101"/>
                </a:lnTo>
                <a:lnTo>
                  <a:pt x="1520" y="147"/>
                </a:lnTo>
                <a:lnTo>
                  <a:pt x="1612" y="199"/>
                </a:lnTo>
                <a:lnTo>
                  <a:pt x="1700" y="258"/>
                </a:lnTo>
                <a:lnTo>
                  <a:pt x="1787" y="327"/>
                </a:lnTo>
                <a:lnTo>
                  <a:pt x="1870" y="403"/>
                </a:lnTo>
                <a:lnTo>
                  <a:pt x="1892" y="430"/>
                </a:lnTo>
                <a:lnTo>
                  <a:pt x="1906" y="462"/>
                </a:lnTo>
                <a:lnTo>
                  <a:pt x="1913" y="495"/>
                </a:lnTo>
                <a:lnTo>
                  <a:pt x="1913" y="529"/>
                </a:lnTo>
                <a:lnTo>
                  <a:pt x="1906" y="561"/>
                </a:lnTo>
                <a:lnTo>
                  <a:pt x="1892" y="592"/>
                </a:lnTo>
                <a:lnTo>
                  <a:pt x="1870" y="621"/>
                </a:lnTo>
                <a:lnTo>
                  <a:pt x="1841" y="643"/>
                </a:lnTo>
                <a:lnTo>
                  <a:pt x="1811" y="657"/>
                </a:lnTo>
                <a:lnTo>
                  <a:pt x="1778" y="664"/>
                </a:lnTo>
                <a:lnTo>
                  <a:pt x="1744" y="664"/>
                </a:lnTo>
                <a:lnTo>
                  <a:pt x="1711" y="657"/>
                </a:lnTo>
                <a:lnTo>
                  <a:pt x="1679" y="643"/>
                </a:lnTo>
                <a:lnTo>
                  <a:pt x="1652" y="621"/>
                </a:lnTo>
                <a:lnTo>
                  <a:pt x="1581" y="556"/>
                </a:lnTo>
                <a:lnTo>
                  <a:pt x="1509" y="500"/>
                </a:lnTo>
                <a:lnTo>
                  <a:pt x="1435" y="450"/>
                </a:lnTo>
                <a:lnTo>
                  <a:pt x="1357" y="408"/>
                </a:lnTo>
                <a:lnTo>
                  <a:pt x="1278" y="372"/>
                </a:lnTo>
                <a:lnTo>
                  <a:pt x="1199" y="345"/>
                </a:lnTo>
                <a:lnTo>
                  <a:pt x="1119" y="323"/>
                </a:lnTo>
                <a:lnTo>
                  <a:pt x="1040" y="311"/>
                </a:lnTo>
                <a:lnTo>
                  <a:pt x="962" y="305"/>
                </a:lnTo>
                <a:lnTo>
                  <a:pt x="885" y="307"/>
                </a:lnTo>
                <a:lnTo>
                  <a:pt x="811" y="316"/>
                </a:lnTo>
                <a:lnTo>
                  <a:pt x="738" y="334"/>
                </a:lnTo>
                <a:lnTo>
                  <a:pt x="668" y="359"/>
                </a:lnTo>
                <a:lnTo>
                  <a:pt x="603" y="392"/>
                </a:lnTo>
                <a:lnTo>
                  <a:pt x="543" y="433"/>
                </a:lnTo>
                <a:lnTo>
                  <a:pt x="488" y="482"/>
                </a:lnTo>
                <a:lnTo>
                  <a:pt x="441" y="534"/>
                </a:lnTo>
                <a:lnTo>
                  <a:pt x="401" y="592"/>
                </a:lnTo>
                <a:lnTo>
                  <a:pt x="368" y="655"/>
                </a:lnTo>
                <a:lnTo>
                  <a:pt x="343" y="720"/>
                </a:lnTo>
                <a:lnTo>
                  <a:pt x="325" y="790"/>
                </a:lnTo>
                <a:lnTo>
                  <a:pt x="312" y="864"/>
                </a:lnTo>
                <a:lnTo>
                  <a:pt x="311" y="940"/>
                </a:lnTo>
                <a:lnTo>
                  <a:pt x="314" y="1019"/>
                </a:lnTo>
                <a:lnTo>
                  <a:pt x="329" y="1115"/>
                </a:lnTo>
                <a:lnTo>
                  <a:pt x="354" y="1211"/>
                </a:lnTo>
                <a:lnTo>
                  <a:pt x="390" y="1304"/>
                </a:lnTo>
                <a:lnTo>
                  <a:pt x="435" y="1395"/>
                </a:lnTo>
                <a:lnTo>
                  <a:pt x="489" y="1481"/>
                </a:lnTo>
                <a:lnTo>
                  <a:pt x="553" y="1566"/>
                </a:lnTo>
                <a:lnTo>
                  <a:pt x="625" y="1644"/>
                </a:lnTo>
                <a:lnTo>
                  <a:pt x="701" y="1714"/>
                </a:lnTo>
                <a:lnTo>
                  <a:pt x="780" y="1775"/>
                </a:lnTo>
                <a:lnTo>
                  <a:pt x="863" y="1827"/>
                </a:lnTo>
                <a:lnTo>
                  <a:pt x="903" y="1236"/>
                </a:lnTo>
                <a:lnTo>
                  <a:pt x="912" y="1176"/>
                </a:lnTo>
                <a:lnTo>
                  <a:pt x="930" y="1122"/>
                </a:lnTo>
                <a:lnTo>
                  <a:pt x="957" y="1070"/>
                </a:lnTo>
                <a:lnTo>
                  <a:pt x="989" y="1025"/>
                </a:lnTo>
                <a:lnTo>
                  <a:pt x="1031" y="983"/>
                </a:lnTo>
                <a:lnTo>
                  <a:pt x="1076" y="951"/>
                </a:lnTo>
                <a:lnTo>
                  <a:pt x="1128" y="924"/>
                </a:lnTo>
                <a:lnTo>
                  <a:pt x="1182" y="908"/>
                </a:lnTo>
                <a:lnTo>
                  <a:pt x="1242" y="899"/>
                </a:lnTo>
                <a:lnTo>
                  <a:pt x="2908" y="789"/>
                </a:lnTo>
                <a:lnTo>
                  <a:pt x="2949" y="787"/>
                </a:lnTo>
                <a:lnTo>
                  <a:pt x="3023" y="790"/>
                </a:lnTo>
                <a:lnTo>
                  <a:pt x="3094" y="803"/>
                </a:lnTo>
                <a:lnTo>
                  <a:pt x="3164" y="823"/>
                </a:lnTo>
                <a:lnTo>
                  <a:pt x="3229" y="850"/>
                </a:lnTo>
                <a:lnTo>
                  <a:pt x="3292" y="886"/>
                </a:lnTo>
                <a:lnTo>
                  <a:pt x="3352" y="927"/>
                </a:lnTo>
                <a:lnTo>
                  <a:pt x="3406" y="976"/>
                </a:lnTo>
                <a:lnTo>
                  <a:pt x="5711" y="3279"/>
                </a:lnTo>
                <a:lnTo>
                  <a:pt x="5769" y="3344"/>
                </a:lnTo>
                <a:lnTo>
                  <a:pt x="5819" y="3415"/>
                </a:lnTo>
                <a:lnTo>
                  <a:pt x="5861" y="3490"/>
                </a:lnTo>
                <a:lnTo>
                  <a:pt x="5895" y="3570"/>
                </a:lnTo>
                <a:lnTo>
                  <a:pt x="5919" y="3653"/>
                </a:lnTo>
                <a:lnTo>
                  <a:pt x="5933" y="3738"/>
                </a:lnTo>
                <a:lnTo>
                  <a:pt x="5938" y="3826"/>
                </a:lnTo>
                <a:lnTo>
                  <a:pt x="5935" y="3912"/>
                </a:lnTo>
                <a:lnTo>
                  <a:pt x="5920" y="3997"/>
                </a:lnTo>
                <a:lnTo>
                  <a:pt x="5895" y="4080"/>
                </a:lnTo>
                <a:lnTo>
                  <a:pt x="5863" y="4160"/>
                </a:lnTo>
                <a:lnTo>
                  <a:pt x="5821" y="4235"/>
                </a:lnTo>
                <a:lnTo>
                  <a:pt x="5772" y="4306"/>
                </a:lnTo>
                <a:lnTo>
                  <a:pt x="5713" y="4371"/>
                </a:lnTo>
                <a:lnTo>
                  <a:pt x="4377" y="5705"/>
                </a:lnTo>
                <a:lnTo>
                  <a:pt x="4312" y="5763"/>
                </a:lnTo>
                <a:lnTo>
                  <a:pt x="4242" y="5814"/>
                </a:lnTo>
                <a:lnTo>
                  <a:pt x="4166" y="5855"/>
                </a:lnTo>
                <a:lnTo>
                  <a:pt x="4087" y="5887"/>
                </a:lnTo>
                <a:lnTo>
                  <a:pt x="4004" y="5911"/>
                </a:lnTo>
                <a:lnTo>
                  <a:pt x="3919" y="5925"/>
                </a:lnTo>
                <a:lnTo>
                  <a:pt x="3832" y="5931"/>
                </a:lnTo>
                <a:lnTo>
                  <a:pt x="3744" y="5925"/>
                </a:lnTo>
                <a:lnTo>
                  <a:pt x="3659" y="5913"/>
                </a:lnTo>
                <a:lnTo>
                  <a:pt x="3576" y="5887"/>
                </a:lnTo>
                <a:lnTo>
                  <a:pt x="3496" y="5855"/>
                </a:lnTo>
                <a:lnTo>
                  <a:pt x="3422" y="5814"/>
                </a:lnTo>
                <a:lnTo>
                  <a:pt x="3352" y="5765"/>
                </a:lnTo>
                <a:lnTo>
                  <a:pt x="3285" y="5705"/>
                </a:lnTo>
                <a:lnTo>
                  <a:pt x="980" y="3402"/>
                </a:lnTo>
                <a:lnTo>
                  <a:pt x="928" y="3343"/>
                </a:lnTo>
                <a:lnTo>
                  <a:pt x="883" y="3278"/>
                </a:lnTo>
                <a:lnTo>
                  <a:pt x="847" y="3209"/>
                </a:lnTo>
                <a:lnTo>
                  <a:pt x="820" y="3135"/>
                </a:lnTo>
                <a:lnTo>
                  <a:pt x="800" y="3059"/>
                </a:lnTo>
                <a:lnTo>
                  <a:pt x="791" y="2982"/>
                </a:lnTo>
                <a:lnTo>
                  <a:pt x="793" y="2902"/>
                </a:lnTo>
                <a:lnTo>
                  <a:pt x="841" y="2161"/>
                </a:lnTo>
                <a:lnTo>
                  <a:pt x="747" y="2116"/>
                </a:lnTo>
                <a:lnTo>
                  <a:pt x="657" y="2064"/>
                </a:lnTo>
                <a:lnTo>
                  <a:pt x="569" y="2004"/>
                </a:lnTo>
                <a:lnTo>
                  <a:pt x="486" y="1938"/>
                </a:lnTo>
                <a:lnTo>
                  <a:pt x="406" y="1864"/>
                </a:lnTo>
                <a:lnTo>
                  <a:pt x="325" y="1775"/>
                </a:lnTo>
                <a:lnTo>
                  <a:pt x="251" y="1681"/>
                </a:lnTo>
                <a:lnTo>
                  <a:pt x="188" y="1584"/>
                </a:lnTo>
                <a:lnTo>
                  <a:pt x="132" y="1483"/>
                </a:lnTo>
                <a:lnTo>
                  <a:pt x="87" y="1378"/>
                </a:lnTo>
                <a:lnTo>
                  <a:pt x="49" y="1272"/>
                </a:lnTo>
                <a:lnTo>
                  <a:pt x="24" y="1162"/>
                </a:lnTo>
                <a:lnTo>
                  <a:pt x="7" y="1052"/>
                </a:lnTo>
                <a:lnTo>
                  <a:pt x="0" y="949"/>
                </a:lnTo>
                <a:lnTo>
                  <a:pt x="4" y="852"/>
                </a:lnTo>
                <a:lnTo>
                  <a:pt x="16" y="754"/>
                </a:lnTo>
                <a:lnTo>
                  <a:pt x="38" y="662"/>
                </a:lnTo>
                <a:lnTo>
                  <a:pt x="67" y="574"/>
                </a:lnTo>
                <a:lnTo>
                  <a:pt x="105" y="489"/>
                </a:lnTo>
                <a:lnTo>
                  <a:pt x="152" y="410"/>
                </a:lnTo>
                <a:lnTo>
                  <a:pt x="206" y="336"/>
                </a:lnTo>
                <a:lnTo>
                  <a:pt x="267" y="266"/>
                </a:lnTo>
                <a:lnTo>
                  <a:pt x="338" y="202"/>
                </a:lnTo>
                <a:lnTo>
                  <a:pt x="414" y="148"/>
                </a:lnTo>
                <a:lnTo>
                  <a:pt x="493" y="103"/>
                </a:lnTo>
                <a:lnTo>
                  <a:pt x="578" y="65"/>
                </a:lnTo>
                <a:lnTo>
                  <a:pt x="664" y="36"/>
                </a:lnTo>
                <a:lnTo>
                  <a:pt x="755" y="17"/>
                </a:lnTo>
                <a:lnTo>
                  <a:pt x="849" y="4"/>
                </a:lnTo>
                <a:lnTo>
                  <a:pt x="9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911" y="6328546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prstClr val="white"/>
                </a:solidFill>
              </a:rPr>
              <a:t>WER ERP Project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EFD096FA-085D-4E05-B776-A999E4841938}"/>
              </a:ext>
            </a:extLst>
          </p:cNvPr>
          <p:cNvSpPr/>
          <p:nvPr/>
        </p:nvSpPr>
        <p:spPr>
          <a:xfrm>
            <a:off x="4641999" y="1675146"/>
            <a:ext cx="2908001" cy="483438"/>
          </a:xfrm>
          <a:prstGeom prst="roundRect">
            <a:avLst>
              <a:gd name="adj" fmla="val 50000"/>
            </a:avLst>
          </a:prstGeom>
          <a:solidFill>
            <a:srgbClr val="198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개발 일정 및 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CAD5A6-451F-4DEC-B66D-8EEFAAE623F9}"/>
              </a:ext>
            </a:extLst>
          </p:cNvPr>
          <p:cNvSpPr/>
          <p:nvPr/>
        </p:nvSpPr>
        <p:spPr>
          <a:xfrm>
            <a:off x="4764070" y="1716810"/>
            <a:ext cx="333288" cy="400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4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1633</Words>
  <Application>Microsoft Office PowerPoint</Application>
  <PresentationFormat>와이드스크린</PresentationFormat>
  <Paragraphs>432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JaeWon</cp:lastModifiedBy>
  <cp:revision>68</cp:revision>
  <dcterms:created xsi:type="dcterms:W3CDTF">2021-06-21T14:47:31Z</dcterms:created>
  <dcterms:modified xsi:type="dcterms:W3CDTF">2021-07-05T13:55:07Z</dcterms:modified>
</cp:coreProperties>
</file>